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257" r:id="rId3"/>
    <p:sldId id="300" r:id="rId4"/>
    <p:sldId id="258" r:id="rId5"/>
    <p:sldId id="270" r:id="rId6"/>
    <p:sldId id="269" r:id="rId7"/>
    <p:sldId id="267" r:id="rId8"/>
    <p:sldId id="268" r:id="rId9"/>
    <p:sldId id="301" r:id="rId10"/>
    <p:sldId id="259" r:id="rId11"/>
    <p:sldId id="278" r:id="rId12"/>
    <p:sldId id="277" r:id="rId13"/>
    <p:sldId id="271" r:id="rId14"/>
    <p:sldId id="281" r:id="rId15"/>
    <p:sldId id="302" r:id="rId16"/>
    <p:sldId id="279" r:id="rId17"/>
    <p:sldId id="305" r:id="rId18"/>
    <p:sldId id="260" r:id="rId19"/>
    <p:sldId id="285" r:id="rId20"/>
    <p:sldId id="265" r:id="rId21"/>
    <p:sldId id="297" r:id="rId22"/>
    <p:sldId id="282" r:id="rId23"/>
    <p:sldId id="284" r:id="rId24"/>
    <p:sldId id="338" r:id="rId25"/>
    <p:sldId id="298" r:id="rId26"/>
    <p:sldId id="283" r:id="rId27"/>
    <p:sldId id="339" r:id="rId28"/>
    <p:sldId id="299" r:id="rId29"/>
    <p:sldId id="262" r:id="rId30"/>
    <p:sldId id="290" r:id="rId31"/>
    <p:sldId id="294" r:id="rId32"/>
    <p:sldId id="295" r:id="rId33"/>
    <p:sldId id="296" r:id="rId34"/>
    <p:sldId id="306" r:id="rId35"/>
    <p:sldId id="333" r:id="rId36"/>
    <p:sldId id="335" r:id="rId37"/>
    <p:sldId id="336" r:id="rId38"/>
    <p:sldId id="337" r:id="rId39"/>
    <p:sldId id="344" r:id="rId40"/>
    <p:sldId id="309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18" r:id="rId50"/>
    <p:sldId id="319" r:id="rId51"/>
    <p:sldId id="320" r:id="rId52"/>
    <p:sldId id="321" r:id="rId53"/>
    <p:sldId id="322" r:id="rId54"/>
    <p:sldId id="324" r:id="rId55"/>
    <p:sldId id="323" r:id="rId56"/>
    <p:sldId id="325" r:id="rId57"/>
    <p:sldId id="340" r:id="rId58"/>
    <p:sldId id="341" r:id="rId59"/>
    <p:sldId id="342" r:id="rId60"/>
    <p:sldId id="343" r:id="rId61"/>
    <p:sldId id="331" r:id="rId62"/>
    <p:sldId id="307" r:id="rId63"/>
    <p:sldId id="289" r:id="rId64"/>
    <p:sldId id="332" r:id="rId65"/>
    <p:sldId id="334" r:id="rId66"/>
    <p:sldId id="345" r:id="rId67"/>
  </p:sldIdLst>
  <p:sldSz cx="10693400" cy="756126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1">
          <p15:clr>
            <a:srgbClr val="A4A3A4"/>
          </p15:clr>
        </p15:guide>
        <p15:guide id="2" orient="horz" pos="4536">
          <p15:clr>
            <a:srgbClr val="A4A3A4"/>
          </p15:clr>
        </p15:guide>
        <p15:guide id="3" orient="horz" pos="952">
          <p15:clr>
            <a:srgbClr val="A4A3A4"/>
          </p15:clr>
        </p15:guide>
        <p15:guide id="4" orient="horz" pos="771">
          <p15:clr>
            <a:srgbClr val="A4A3A4"/>
          </p15:clr>
        </p15:guide>
        <p15:guide id="5" orient="horz" pos="385">
          <p15:clr>
            <a:srgbClr val="A4A3A4"/>
          </p15:clr>
        </p15:guide>
        <p15:guide id="6" pos="6520">
          <p15:clr>
            <a:srgbClr val="A4A3A4"/>
          </p15:clr>
        </p15:guide>
        <p15:guide id="7" pos="1236">
          <p15:clr>
            <a:srgbClr val="A4A3A4"/>
          </p15:clr>
        </p15:guide>
        <p15:guide id="8" pos="5364">
          <p15:clr>
            <a:srgbClr val="A4A3A4"/>
          </p15:clr>
        </p15:guide>
        <p15:guide id="9" pos="48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m, Frederike" initials="AF" lastIdx="15" clrIdx="0">
    <p:extLst>
      <p:ext uri="{19B8F6BF-5375-455C-9EA6-DF929625EA0E}">
        <p15:presenceInfo xmlns:p15="http://schemas.microsoft.com/office/powerpoint/2012/main" userId="Alm, Frederike" providerId="None"/>
      </p:ext>
    </p:extLst>
  </p:cmAuthor>
  <p:cmAuthor id="2" name="Förster, Dr. Matthias" initials="FDM" lastIdx="1" clrIdx="1">
    <p:extLst>
      <p:ext uri="{19B8F6BF-5375-455C-9EA6-DF929625EA0E}">
        <p15:presenceInfo xmlns:p15="http://schemas.microsoft.com/office/powerpoint/2012/main" userId="Förster, Dr. Matthi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1512"/>
    <a:srgbClr val="E3E4E4"/>
    <a:srgbClr val="F0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7" autoAdjust="0"/>
    <p:restoredTop sz="91939" autoAdjust="0"/>
  </p:normalViewPr>
  <p:slideViewPr>
    <p:cSldViewPr>
      <p:cViewPr varScale="1">
        <p:scale>
          <a:sx n="74" d="100"/>
          <a:sy n="74" d="100"/>
        </p:scale>
        <p:origin x="978" y="78"/>
      </p:cViewPr>
      <p:guideLst>
        <p:guide orient="horz" pos="181"/>
        <p:guide orient="horz" pos="4536"/>
        <p:guide orient="horz" pos="952"/>
        <p:guide orient="horz" pos="771"/>
        <p:guide orient="horz" pos="385"/>
        <p:guide pos="6520"/>
        <p:guide pos="1236"/>
        <p:guide pos="5364"/>
        <p:guide pos="4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C1046-2E98-4FD6-AF0D-F3A3B60AE314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77305-B445-4E6C-8C54-C14D7D48DA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967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202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227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013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546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4646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 smtClean="0"/>
              <a:t/>
            </a:r>
            <a:br>
              <a:rPr lang="de-DE" sz="1200" dirty="0" smtClean="0"/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7373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sz="1200" i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sz="120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9312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335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Hinweis:</a:t>
            </a:r>
          </a:p>
          <a:p>
            <a:r>
              <a:rPr lang="de-DE" dirty="0" smtClean="0"/>
              <a:t>auf „(§</a:t>
            </a:r>
            <a:r>
              <a:rPr lang="de-DE" baseline="0" dirty="0" smtClean="0"/>
              <a:t> 107a StGB)“ klicken, um den Text des Paragraphen anzuzeigen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869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Hinweise:</a:t>
            </a:r>
          </a:p>
          <a:p>
            <a:endParaRPr lang="de-DE" dirty="0" smtClean="0"/>
          </a:p>
          <a:p>
            <a:r>
              <a:rPr lang="de-DE" dirty="0" smtClean="0"/>
              <a:t>auf „[zurück]“ klicken, um zur Folie mit Informationen zu Station 2</a:t>
            </a:r>
            <a:r>
              <a:rPr lang="de-DE" baseline="0" dirty="0" smtClean="0"/>
              <a:t> zurückzukehren</a:t>
            </a:r>
          </a:p>
          <a:p>
            <a:endParaRPr lang="de-DE" dirty="0" smtClean="0"/>
          </a:p>
          <a:p>
            <a:r>
              <a:rPr lang="de-DE" dirty="0" smtClean="0"/>
              <a:t>Folie</a:t>
            </a:r>
            <a:r>
              <a:rPr lang="de-DE" baseline="0" dirty="0" smtClean="0"/>
              <a:t> sollte ausgeblendet bleiben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2293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Hinweis:</a:t>
            </a:r>
          </a:p>
          <a:p>
            <a:r>
              <a:rPr lang="de-DE" dirty="0" smtClean="0"/>
              <a:t>auf „(§ 56 Absatz 6 Nummer 5a BWO)“ oder „(§ 107c StGB)“ </a:t>
            </a:r>
            <a:r>
              <a:rPr lang="de-DE" baseline="0" dirty="0" smtClean="0"/>
              <a:t>klicken, um den Text des Paragraphen anzuzeigen</a:t>
            </a:r>
            <a:r>
              <a:rPr lang="de-DE" sz="1200" dirty="0" smtClean="0">
                <a:sym typeface="Symbol" panose="05050102010706020507" pitchFamily="18" charset="2"/>
              </a:rPr>
              <a:t/>
            </a:r>
            <a:br>
              <a:rPr lang="de-DE" sz="1200" dirty="0" smtClean="0">
                <a:sym typeface="Symbol" panose="05050102010706020507" pitchFamily="18" charset="2"/>
              </a:rPr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1334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i="1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0125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i="1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4281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Hinweis:</a:t>
            </a:r>
          </a:p>
          <a:p>
            <a:r>
              <a:rPr lang="de-DE" dirty="0" smtClean="0"/>
              <a:t>auf „(§ 31 BWahlG)“ </a:t>
            </a:r>
            <a:r>
              <a:rPr lang="de-DE" baseline="0" dirty="0" smtClean="0"/>
              <a:t>klicken, um den Text des Paragraphen anzuzeigen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3998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Hinweise:</a:t>
            </a:r>
          </a:p>
          <a:p>
            <a:r>
              <a:rPr lang="de-DE" dirty="0" smtClean="0"/>
              <a:t>auf „[zurück]“ klicken, um zur Folie mit den weiteren Hinweisen zur Wahlhandlung (Teil 3) </a:t>
            </a:r>
            <a:r>
              <a:rPr lang="de-DE" baseline="0" dirty="0" smtClean="0"/>
              <a:t>zurückzukehren</a:t>
            </a:r>
            <a:endParaRPr lang="de-DE" dirty="0" smtClean="0"/>
          </a:p>
          <a:p>
            <a:r>
              <a:rPr lang="de-DE" dirty="0" smtClean="0"/>
              <a:t>Folie</a:t>
            </a:r>
            <a:r>
              <a:rPr lang="de-DE" baseline="0" dirty="0" smtClean="0"/>
              <a:t> sollte ausgeblendet bleiben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57187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49978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4415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03561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90857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60922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2642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62435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3861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08910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16972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5092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69675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03247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18821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63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84104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64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948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1C4A9-5FDA-4AFB-A120-7AC82B5C792B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67882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420114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343C9E-6B87-4CD8-BFF5-03213681374E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9050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BF1E72-D340-4C5E-BBC6-D0F69621738D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0937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3AAD2A-6768-476E-8F86-0ED63A3C03D1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64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A21ADE-76B3-415D-BFA6-5CFB3369750B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398251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0605C6-DE63-4C10-9E19-719DB5E3AAB9}" type="datetime1">
              <a:rPr lang="de-DE" altLang="de-DE" smtClean="0"/>
              <a:t>20.01.2025</a:t>
            </a:fld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593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09B776-6C0B-43BA-BAE2-4718DB88B3A8}" type="datetime1">
              <a:rPr lang="de-DE" altLang="de-DE" smtClean="0"/>
              <a:t>20.01.2025</a:t>
            </a:fld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76241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038B00-4DE9-4687-BB66-4A480ABC5D2C}" type="datetime1">
              <a:rPr lang="de-DE" altLang="de-DE" smtClean="0"/>
              <a:t>20.01.2025</a:t>
            </a:fld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8202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80314A-0AAF-4A15-BB17-54E22739D709}" type="datetime1">
              <a:rPr lang="de-DE" altLang="de-DE" smtClean="0"/>
              <a:t>20.01.2025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0204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6E0EB2-861D-438A-B56A-2D6763A8779D}" type="datetime1">
              <a:rPr lang="de-DE" altLang="de-DE" smtClean="0"/>
              <a:t>20.01.2025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3835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7200900"/>
            <a:ext cx="10688638" cy="360363"/>
          </a:xfrm>
          <a:prstGeom prst="rect">
            <a:avLst/>
          </a:prstGeom>
          <a:solidFill>
            <a:srgbClr val="E3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4700" y="7200900"/>
            <a:ext cx="251936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defTabSz="995363">
              <a:defRPr sz="1200">
                <a:latin typeface="Arial Narrow" pitchFamily="34" charset="0"/>
              </a:defRPr>
            </a:lvl1pPr>
          </a:lstStyle>
          <a:p>
            <a:fld id="{AD6D4E8B-45AF-4F24-8582-DEAC5850F9DF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2838" y="7200900"/>
            <a:ext cx="35988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995363">
              <a:defRPr sz="1200">
                <a:latin typeface="Arial Narrow" pitchFamily="34" charset="0"/>
              </a:defRPr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10688638" cy="1511300"/>
          </a:xfrm>
          <a:prstGeom prst="rect">
            <a:avLst/>
          </a:prstGeom>
          <a:solidFill>
            <a:srgbClr val="E3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1033" name="Picture 9" descr="BB_RGB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287338"/>
            <a:ext cx="1187450" cy="92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7651750" y="287338"/>
            <a:ext cx="9525" cy="9366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2862263" y="3240088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de-DE" altLang="de-DE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3617913" y="2736850"/>
            <a:ext cx="20526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de-DE" altLang="de-DE"/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7759700" y="7200900"/>
            <a:ext cx="251936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</a:pPr>
            <a:fld id="{FF361B66-AB4E-4735-A223-4CBB547CFE23}" type="slidenum">
              <a:rPr lang="de-DE" altLang="de-DE" sz="1200" smtClean="0">
                <a:latin typeface="Arial Narrow" pitchFamily="34" charset="0"/>
              </a:rPr>
              <a:t>‹Nr.›</a:t>
            </a:fld>
            <a:endParaRPr lang="de-DE" altLang="de-DE" sz="1200" dirty="0">
              <a:latin typeface="Arial Narrow" pitchFamily="34" charset="0"/>
            </a:endParaRP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7686675" y="96838"/>
            <a:ext cx="2773363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ts val="3000"/>
              </a:lnSpc>
            </a:pPr>
            <a:endParaRPr lang="de-DE" altLang="de-DE" sz="2500" b="1" dirty="0">
              <a:latin typeface="Arial Narrow" pitchFamily="34" charset="0"/>
            </a:endParaRPr>
          </a:p>
          <a:p>
            <a:pPr>
              <a:lnSpc>
                <a:spcPts val="3000"/>
              </a:lnSpc>
            </a:pPr>
            <a:r>
              <a:rPr lang="de-DE" altLang="de-DE" sz="2500" b="1" dirty="0" smtClean="0">
                <a:latin typeface="Arial Narrow" pitchFamily="34" charset="0"/>
              </a:rPr>
              <a:t>Der</a:t>
            </a:r>
          </a:p>
          <a:p>
            <a:pPr>
              <a:lnSpc>
                <a:spcPts val="3000"/>
              </a:lnSpc>
            </a:pPr>
            <a:r>
              <a:rPr lang="de-DE" altLang="de-DE" sz="2500" b="1" dirty="0" smtClean="0">
                <a:latin typeface="Arial Narrow" pitchFamily="34" charset="0"/>
              </a:rPr>
              <a:t>Landeswahlleiter</a:t>
            </a:r>
            <a:endParaRPr lang="de-DE" altLang="de-DE" sz="2500" b="1" dirty="0">
              <a:latin typeface="Arial Narrow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2pPr>
      <a:lvl3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3pPr>
      <a:lvl4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4pPr>
      <a:lvl5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5pPr>
      <a:lvl6pPr marL="4572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6pPr>
      <a:lvl7pPr marL="9144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73063" indent="-373063" algn="l" defTabSz="995363" rtl="0" eaLnBrk="1" fontAlgn="base" hangingPunct="1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09625" indent="-311150" algn="l" defTabSz="995363" rtl="0" eaLnBrk="1" fontAlgn="base" hangingPunct="1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44600" indent="-249238" algn="l" defTabSz="995363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cs typeface="+mn-cs"/>
        </a:defRPr>
      </a:lvl3pPr>
      <a:lvl4pPr marL="1743075" indent="-249238" algn="l" defTabSz="995363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2399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6971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31543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6115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40687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0111B-6B4B-401A-828A-CB570352CA59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accent5">
                    <a:lumMod val="50000"/>
                  </a:schemeClr>
                </a:solidFill>
              </a:rPr>
              <a:t>Bundestagswahl 2025</a:t>
            </a:r>
            <a:endParaRPr lang="de-DE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1314252" y="4284663"/>
            <a:ext cx="7775773" cy="1931987"/>
          </a:xfrm>
        </p:spPr>
        <p:txBody>
          <a:bodyPr/>
          <a:lstStyle/>
          <a:p>
            <a:r>
              <a:rPr lang="de-DE" dirty="0" smtClean="0"/>
              <a:t>Wahlhandlung und Ergebnisermittlung in den Wahlräumen</a:t>
            </a:r>
          </a:p>
          <a:p>
            <a:r>
              <a:rPr lang="de-DE" dirty="0" smtClean="0"/>
              <a:t>am 23. Februar 2025</a:t>
            </a:r>
            <a:endParaRPr lang="de-DE" dirty="0"/>
          </a:p>
        </p:txBody>
      </p:sp>
      <p:cxnSp>
        <p:nvCxnSpPr>
          <p:cNvPr id="3" name="Gerader Verbinder 2"/>
          <p:cNvCxnSpPr/>
          <p:nvPr/>
        </p:nvCxnSpPr>
        <p:spPr bwMode="auto">
          <a:xfrm>
            <a:off x="801688" y="3420591"/>
            <a:ext cx="9180512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108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Inhalt</a:t>
            </a:r>
            <a:r>
              <a:rPr lang="de-DE" sz="4000" dirty="0" smtClean="0"/>
              <a:t> der Schulung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Aufgaben des Wahlvorstandes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Wahlvorbereitung</a:t>
            </a:r>
          </a:p>
          <a:p>
            <a:pPr marL="950912" lvl="1" indent="-514350"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de-DE" dirty="0" smtClean="0"/>
              <a:t>im Wahlraum</a:t>
            </a:r>
          </a:p>
          <a:p>
            <a:pPr marL="950912" lvl="1" indent="-514350"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de-DE" dirty="0" smtClean="0"/>
              <a:t>vor dem Wahlraum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Wahlhandlung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Ermittlung des Wahlergebnisses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Abschlussarbeiten</a:t>
            </a:r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0955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1. Aufgaben des Wahlvorstandes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375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Wahlvorstand besteht aus fünf bis neun Personen: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ein/e Wahlvorsteher/in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deren/dessen Stellvertretung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eine schriftführende Person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zwei bis sechs weitere Mitglieder</a:t>
            </a:r>
          </a:p>
          <a:p>
            <a:pPr>
              <a:spcAft>
                <a:spcPts val="1200"/>
              </a:spcAft>
            </a:pPr>
            <a:r>
              <a:rPr lang="de-DE" sz="2800" dirty="0"/>
              <a:t>Beschlussfähigkeit des Wahlvorstandes: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Beschlussfassung durch einfache Mehrheit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bei Stimmengleichheit: Stimme </a:t>
            </a:r>
            <a:r>
              <a:rPr lang="de-DE" sz="2300" dirty="0" smtClean="0"/>
              <a:t>der Wahlvorsteherin / des Wahlvorstehers ist ausschlaggebend</a:t>
            </a:r>
          </a:p>
          <a:p>
            <a:pPr lvl="1"/>
            <a:endParaRPr lang="de-DE" sz="2300" dirty="0" smtClean="0"/>
          </a:p>
          <a:p>
            <a:pPr marL="0" indent="0">
              <a:buNone/>
            </a:pPr>
            <a:endParaRPr lang="de-DE" sz="2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7" name="Geschweifte Klammer rechts 6"/>
          <p:cNvSpPr/>
          <p:nvPr/>
        </p:nvSpPr>
        <p:spPr bwMode="auto">
          <a:xfrm>
            <a:off x="6138788" y="2412479"/>
            <a:ext cx="936104" cy="2177766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858868" y="2924281"/>
            <a:ext cx="308352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300" dirty="0" smtClean="0"/>
              <a:t>= Mitglieder des Wahlvorstandes (</a:t>
            </a:r>
            <a:r>
              <a:rPr lang="de-DE" sz="2300" dirty="0" err="1" smtClean="0"/>
              <a:t>MdW</a:t>
            </a:r>
            <a:r>
              <a:rPr lang="de-DE" sz="2300" dirty="0" smtClean="0"/>
              <a:t>)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95738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Anwesenheitspflichten des Wahlvorstandes:</a:t>
            </a:r>
          </a:p>
          <a:p>
            <a:pPr lvl="1">
              <a:spcAft>
                <a:spcPts val="1200"/>
              </a:spcAft>
            </a:pPr>
            <a:r>
              <a:rPr lang="de-DE" sz="2300" b="1" dirty="0"/>
              <a:t>während der Wahlzeit </a:t>
            </a:r>
            <a:r>
              <a:rPr lang="de-DE" sz="2300" dirty="0"/>
              <a:t>von </a:t>
            </a:r>
            <a:r>
              <a:rPr lang="de-DE" sz="2300" dirty="0" smtClean="0"/>
              <a:t>8 Uhr bis 18 Uhr:</a:t>
            </a:r>
          </a:p>
          <a:p>
            <a:pPr marL="812800" lvl="1" indent="0">
              <a:spcAft>
                <a:spcPts val="1200"/>
              </a:spcAft>
              <a:buNone/>
            </a:pPr>
            <a:r>
              <a:rPr lang="de-DE" sz="2300" b="1" dirty="0" smtClean="0"/>
              <a:t>mindestens drei </a:t>
            </a:r>
            <a:r>
              <a:rPr lang="de-DE" sz="2300" dirty="0" err="1"/>
              <a:t>MdW</a:t>
            </a:r>
            <a:r>
              <a:rPr lang="de-DE" sz="2300" dirty="0"/>
              <a:t> einschließlich </a:t>
            </a:r>
            <a:r>
              <a:rPr lang="de-DE" sz="2300" dirty="0" smtClean="0"/>
              <a:t>Wahlvorsteher/in und schriftführender Person oder </a:t>
            </a:r>
            <a:r>
              <a:rPr lang="de-DE" sz="2300" dirty="0"/>
              <a:t>der jeweiligen Stellvertretung</a:t>
            </a:r>
          </a:p>
          <a:p>
            <a:pPr lvl="1">
              <a:spcAft>
                <a:spcPts val="1200"/>
              </a:spcAft>
            </a:pPr>
            <a:r>
              <a:rPr lang="de-DE" sz="2300" b="1" dirty="0"/>
              <a:t>während der Ermittlung und Feststellung </a:t>
            </a:r>
            <a:r>
              <a:rPr lang="de-DE" sz="2300" dirty="0"/>
              <a:t>des Wahlergebnisses nach </a:t>
            </a:r>
            <a:r>
              <a:rPr lang="de-DE" sz="2300" dirty="0" smtClean="0"/>
              <a:t>18 Uhr:</a:t>
            </a:r>
          </a:p>
          <a:p>
            <a:pPr marL="812800" lvl="1" indent="0">
              <a:spcAft>
                <a:spcPts val="1200"/>
              </a:spcAft>
              <a:buNone/>
            </a:pPr>
            <a:r>
              <a:rPr lang="de-DE" sz="2300" dirty="0" smtClean="0"/>
              <a:t>möglichst </a:t>
            </a:r>
            <a:r>
              <a:rPr lang="de-DE" sz="2300" dirty="0"/>
              <a:t>alle, </a:t>
            </a:r>
            <a:r>
              <a:rPr lang="de-DE" sz="2300" dirty="0" smtClean="0"/>
              <a:t>jedoch </a:t>
            </a:r>
            <a:r>
              <a:rPr lang="de-DE" sz="2300" b="1" dirty="0" smtClean="0"/>
              <a:t>mindestens </a:t>
            </a:r>
            <a:r>
              <a:rPr lang="de-DE" sz="2300" b="1" dirty="0"/>
              <a:t>fünf </a:t>
            </a:r>
            <a:r>
              <a:rPr lang="de-DE" sz="2300" dirty="0" err="1"/>
              <a:t>MdW</a:t>
            </a:r>
            <a:r>
              <a:rPr lang="de-DE" sz="2300" dirty="0"/>
              <a:t> einschließlich </a:t>
            </a:r>
            <a:r>
              <a:rPr lang="de-DE" sz="2300" dirty="0" smtClean="0"/>
              <a:t>Wahlvorsteher/in </a:t>
            </a:r>
            <a:r>
              <a:rPr lang="de-DE" sz="2300" dirty="0"/>
              <a:t>und schriftführender Person oder der jeweiligen </a:t>
            </a:r>
            <a:r>
              <a:rPr lang="de-DE" sz="2300" dirty="0" smtClean="0"/>
              <a:t>Stellvertretung</a:t>
            </a:r>
            <a:endParaRPr lang="de-DE" sz="23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592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Wahlvorsteher/in </a:t>
            </a:r>
            <a:r>
              <a:rPr lang="de-DE" sz="2800" dirty="0" smtClean="0"/>
              <a:t>(und Stellvertretung):</a:t>
            </a:r>
            <a:endParaRPr lang="de-DE" sz="2400" dirty="0" smtClean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Verteilung der Aufgaben auf die </a:t>
            </a:r>
            <a:r>
              <a:rPr lang="de-DE" sz="2400" dirty="0" err="1" smtClean="0"/>
              <a:t>MdW</a:t>
            </a:r>
            <a:endParaRPr lang="de-DE" sz="2400" dirty="0" smtClean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Verpflichtung der </a:t>
            </a:r>
            <a:r>
              <a:rPr lang="de-DE" sz="2400" dirty="0" err="1" smtClean="0"/>
              <a:t>MdW</a:t>
            </a:r>
            <a:r>
              <a:rPr lang="de-DE" sz="2400" dirty="0" smtClean="0"/>
              <a:t> zur unparteiischen Wahrnehmung des Amtes und zur Verschwiegenheit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Beaufsichtigung über ordnungsgemäße Stimmabgabe im Wahlraum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Korrektur des Wählerverzeichnisses, falls notwendig</a:t>
            </a:r>
            <a:br>
              <a:rPr lang="de-DE" sz="2400" dirty="0" smtClean="0"/>
            </a:br>
            <a:r>
              <a:rPr lang="de-DE" sz="2400" dirty="0" smtClean="0"/>
              <a:t>(zum Beispiel bei nachträglich ausgestellten Wahlscheinen)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Übermittlung der Bereitschafts- und Schnellmeldung an die Wahlbehörde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6210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schriftführende Person</a:t>
            </a:r>
            <a:r>
              <a:rPr lang="de-DE" sz="2800" dirty="0" smtClean="0"/>
              <a:t> (und Stellvertretung):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Betreuung des Wählerverzeichnisses: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Prüfung der Wahlberechtigung der Wählenden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Vermerke der Stimmabgabe im Wählerverzeichnis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Zählung der Stimmabgabevermerke bei der Stimmenauszählung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Ausfüllen der Erfassungstabelle mit Hilfe der Auszählanleitung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Ausfüllen der Wahlniederschrift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8583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übrige </a:t>
            </a:r>
            <a:r>
              <a:rPr lang="de-DE" sz="2800" dirty="0" err="1" smtClean="0">
                <a:solidFill>
                  <a:schemeClr val="accent5">
                    <a:lumMod val="50000"/>
                  </a:schemeClr>
                </a:solidFill>
              </a:rPr>
              <a:t>MdW</a:t>
            </a:r>
            <a:r>
              <a:rPr lang="de-DE" sz="2800" dirty="0" smtClean="0"/>
              <a:t>: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Ausgabe der Stimmzettel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Prüfung der Wahlberechtigung (Wahlbenachrichtigung und/oder Personaldokument)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Sammlung der abgegebenen Wahlscheine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Zählung der Stimmen bei der Ergebnisermittlung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Unterstützung bei Beaufsichtigung der Wahlkabinen und Wahlurnen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9069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2. Wahlvorbereitung</a:t>
            </a:r>
          </a:p>
          <a:p>
            <a:r>
              <a:rPr lang="de-DE" dirty="0" smtClean="0"/>
              <a:t>a) im Wahllokal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23161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Wahlraum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vor Öffnung des Wahlraums zu klären: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Sind genügend amtliche </a:t>
            </a:r>
            <a:r>
              <a:rPr lang="de-DE" sz="2400" b="1" dirty="0"/>
              <a:t>Stimmzettel</a:t>
            </a:r>
            <a:r>
              <a:rPr lang="de-DE" sz="2400" dirty="0"/>
              <a:t> für die </a:t>
            </a:r>
            <a:r>
              <a:rPr lang="de-DE" sz="2400" dirty="0" smtClean="0"/>
              <a:t>Wählenden vorhanden?</a:t>
            </a:r>
            <a:br>
              <a:rPr lang="de-DE" sz="2400" dirty="0" smtClean="0"/>
            </a:br>
            <a:r>
              <a:rPr lang="de-DE" sz="2400" dirty="0" smtClean="0"/>
              <a:t>(Bei </a:t>
            </a:r>
            <a:r>
              <a:rPr lang="de-DE" sz="2400" dirty="0"/>
              <a:t>repräsentativer Wahlstatistik: </a:t>
            </a:r>
            <a:r>
              <a:rPr lang="de-DE" sz="2400" dirty="0" smtClean="0"/>
              <a:t>Sind genügend </a:t>
            </a:r>
            <a:r>
              <a:rPr lang="de-DE" sz="2400" dirty="0"/>
              <a:t>Stimmzettel für alle Altersgruppen und </a:t>
            </a:r>
            <a:r>
              <a:rPr lang="de-DE" sz="2400" dirty="0" smtClean="0"/>
              <a:t>Geschlechter vorhanden?)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/>
              <a:t>Sind hinreichend </a:t>
            </a:r>
            <a:r>
              <a:rPr lang="de-DE" sz="2400" b="1" dirty="0"/>
              <a:t>Wahlkabinen</a:t>
            </a:r>
            <a:r>
              <a:rPr lang="de-DE" sz="2400" dirty="0"/>
              <a:t> </a:t>
            </a:r>
            <a:r>
              <a:rPr lang="de-DE" sz="2400" dirty="0" smtClean="0"/>
              <a:t>aufgestellt </a:t>
            </a:r>
            <a:r>
              <a:rPr lang="de-DE" sz="2400" dirty="0"/>
              <a:t>und wird das Wahlgeheimnis gewahrt? </a:t>
            </a:r>
            <a:r>
              <a:rPr lang="de-DE" altLang="de-DE" sz="2400" kern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 </a:t>
            </a:r>
            <a:r>
              <a:rPr lang="de-DE" altLang="de-DE" sz="2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 </a:t>
            </a:r>
            <a:r>
              <a:rPr lang="de-DE" altLang="de-DE" sz="2400" kern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vom Platz der Wahlvorsteherin/des Wahlvorstehers sichtbar?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Sind ausreichend (nicht radierfähige) Schreibstifte vorhanden?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/>
              <a:t>Reichen die aufgestellten </a:t>
            </a:r>
            <a:r>
              <a:rPr lang="de-DE" sz="2400" b="1" dirty="0"/>
              <a:t>Wahlurnen</a:t>
            </a:r>
            <a:r>
              <a:rPr lang="de-DE" sz="2400" dirty="0"/>
              <a:t>? Können sie nach der Prüfung versiegelt </a:t>
            </a:r>
            <a:r>
              <a:rPr lang="de-DE" sz="2400" dirty="0" smtClean="0"/>
              <a:t>oder verschlossen </a:t>
            </a:r>
            <a:r>
              <a:rPr lang="de-DE" sz="2400" dirty="0"/>
              <a:t>werden</a:t>
            </a:r>
            <a:r>
              <a:rPr lang="de-DE" sz="2400" dirty="0" smtClean="0"/>
              <a:t>?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536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vor Öffnung des </a:t>
            </a:r>
            <a:r>
              <a:rPr lang="de-DE" sz="2800" dirty="0" smtClean="0"/>
              <a:t>Wahlraums </a:t>
            </a:r>
            <a:r>
              <a:rPr lang="de-DE" sz="2800" dirty="0"/>
              <a:t>zu </a:t>
            </a:r>
            <a:r>
              <a:rPr lang="de-DE" sz="2800" dirty="0" smtClean="0"/>
              <a:t>klären:</a:t>
            </a:r>
            <a:endParaRPr lang="de-DE" sz="2800" dirty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Liegen </a:t>
            </a:r>
            <a:r>
              <a:rPr lang="de-DE" sz="2400" dirty="0"/>
              <a:t>das richtige </a:t>
            </a:r>
            <a:r>
              <a:rPr lang="de-DE" sz="2400" b="1" dirty="0" smtClean="0"/>
              <a:t>Wählerverzeichnis</a:t>
            </a:r>
            <a:r>
              <a:rPr lang="de-DE" sz="2400" dirty="0" smtClean="0"/>
              <a:t> </a:t>
            </a:r>
            <a:r>
              <a:rPr lang="de-DE" sz="2400" dirty="0"/>
              <a:t>des Wahlbezirkes und die Vordrucke zur Wahlniederschrift vor</a:t>
            </a:r>
            <a:r>
              <a:rPr lang="de-DE" sz="2400" dirty="0" smtClean="0"/>
              <a:t>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Sind </a:t>
            </a:r>
            <a:r>
              <a:rPr lang="de-DE" sz="2400" dirty="0"/>
              <a:t>die </a:t>
            </a:r>
            <a:r>
              <a:rPr lang="de-DE" sz="2400" dirty="0" smtClean="0"/>
              <a:t>gesetzlichen </a:t>
            </a:r>
            <a:r>
              <a:rPr lang="de-DE" sz="2400" dirty="0"/>
              <a:t>Grundlagen für die Wahl (</a:t>
            </a:r>
            <a:r>
              <a:rPr lang="de-DE" sz="2400" b="1" dirty="0" smtClean="0"/>
              <a:t>Bundeswahlgesetz </a:t>
            </a:r>
            <a:r>
              <a:rPr lang="de-DE" sz="2400" b="1" dirty="0"/>
              <a:t>und </a:t>
            </a:r>
            <a:r>
              <a:rPr lang="de-DE" sz="2400" b="1" dirty="0" smtClean="0"/>
              <a:t>Bundeswahlordnung)</a:t>
            </a:r>
            <a:r>
              <a:rPr lang="de-DE" sz="2400" dirty="0" smtClean="0"/>
              <a:t> vorhanden?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altLang="de-DE" sz="2400" dirty="0" smtClean="0">
                <a:solidFill>
                  <a:srgbClr val="000000"/>
                </a:solidFill>
              </a:rPr>
              <a:t>Liegen die folgenden Dokumente und Hilfsmittel des LWL vor?</a:t>
            </a:r>
            <a:endParaRPr lang="de-DE" altLang="de-DE" sz="2000" i="1" dirty="0">
              <a:solidFill>
                <a:srgbClr val="000000"/>
              </a:solidFill>
            </a:endParaRPr>
          </a:p>
          <a:p>
            <a:pPr lvl="2">
              <a:spcAft>
                <a:spcPts val="1200"/>
              </a:spcAft>
            </a:pPr>
            <a:r>
              <a:rPr lang="de-DE" altLang="de-DE" sz="2000" b="1" dirty="0" smtClean="0">
                <a:solidFill>
                  <a:srgbClr val="000000"/>
                </a:solidFill>
              </a:rPr>
              <a:t>„Auszählung </a:t>
            </a:r>
            <a:r>
              <a:rPr lang="de-DE" altLang="de-DE" sz="2000" b="1" dirty="0">
                <a:solidFill>
                  <a:srgbClr val="000000"/>
                </a:solidFill>
              </a:rPr>
              <a:t>der Stimmen (Urnenwahl</a:t>
            </a:r>
            <a:r>
              <a:rPr lang="de-DE" altLang="de-DE" sz="2000" b="1" dirty="0" smtClean="0">
                <a:solidFill>
                  <a:srgbClr val="000000"/>
                </a:solidFill>
              </a:rPr>
              <a:t>)“</a:t>
            </a:r>
          </a:p>
          <a:p>
            <a:pPr lvl="2">
              <a:spcAft>
                <a:spcPts val="1200"/>
              </a:spcAft>
            </a:pPr>
            <a:r>
              <a:rPr lang="de-DE" altLang="de-DE" sz="2000" b="1" dirty="0" smtClean="0">
                <a:solidFill>
                  <a:srgbClr val="000000"/>
                </a:solidFill>
              </a:rPr>
              <a:t>„Erfassungstabelle für Wahlergebnis und Schnellmeldung“</a:t>
            </a:r>
            <a:endParaRPr lang="de-DE" altLang="de-DE" sz="2000" b="1" dirty="0">
              <a:solidFill>
                <a:srgbClr val="000000"/>
              </a:solidFill>
            </a:endParaRPr>
          </a:p>
          <a:p>
            <a:pPr lvl="2">
              <a:spcAft>
                <a:spcPts val="1200"/>
              </a:spcAft>
            </a:pPr>
            <a:r>
              <a:rPr lang="de-DE" altLang="de-DE" sz="2000" dirty="0">
                <a:solidFill>
                  <a:srgbClr val="000000"/>
                </a:solidFill>
              </a:rPr>
              <a:t>Sortierblätter für die Zuordnung der </a:t>
            </a:r>
            <a:r>
              <a:rPr lang="de-DE" altLang="de-DE" sz="2000" dirty="0" smtClean="0">
                <a:solidFill>
                  <a:srgbClr val="000000"/>
                </a:solidFill>
              </a:rPr>
              <a:t>Stimmzettel</a:t>
            </a:r>
          </a:p>
          <a:p>
            <a:pPr lvl="2">
              <a:spcAft>
                <a:spcPts val="1200"/>
              </a:spcAft>
            </a:pPr>
            <a:r>
              <a:rPr lang="de-DE" altLang="de-DE" sz="2000" dirty="0" smtClean="0">
                <a:solidFill>
                  <a:srgbClr val="000000"/>
                </a:solidFill>
              </a:rPr>
              <a:t>„Hinweise </a:t>
            </a:r>
            <a:r>
              <a:rPr lang="de-DE" altLang="de-DE" sz="2000" dirty="0">
                <a:solidFill>
                  <a:srgbClr val="000000"/>
                </a:solidFill>
              </a:rPr>
              <a:t>für die Mitglieder der Wahlvorstände und Briefwahlvorstände“ </a:t>
            </a:r>
            <a:endParaRPr lang="de-DE" altLang="de-DE" sz="2000" dirty="0" smtClean="0">
              <a:solidFill>
                <a:srgbClr val="000000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Wahlraum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05518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Wahlraum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vor Öffnung des </a:t>
            </a:r>
            <a:r>
              <a:rPr lang="de-DE" sz="2800" dirty="0" smtClean="0"/>
              <a:t>Wahlraums </a:t>
            </a:r>
            <a:r>
              <a:rPr lang="de-DE" sz="2800" dirty="0"/>
              <a:t>zu </a:t>
            </a:r>
            <a:r>
              <a:rPr lang="de-DE" sz="2800" dirty="0" smtClean="0"/>
              <a:t>klären:</a:t>
            </a:r>
            <a:endParaRPr lang="de-DE" sz="2800" dirty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Ist </a:t>
            </a:r>
            <a:r>
              <a:rPr lang="de-DE" sz="2400" dirty="0"/>
              <a:t>genügend Verpackungs- und Siegelmaterial zum Verpacken der Stimmzettel und Wahlscheine </a:t>
            </a:r>
            <a:r>
              <a:rPr lang="de-DE" sz="2400" dirty="0" smtClean="0"/>
              <a:t>für die spätere Rückgabe an die Wahlbehörde vorhanden</a:t>
            </a:r>
            <a:r>
              <a:rPr lang="de-DE" sz="2400" dirty="0"/>
              <a:t>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Ist der Ablauf der Schnellmeldung geklärt?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Liegen </a:t>
            </a:r>
            <a:r>
              <a:rPr lang="de-DE" sz="2400" dirty="0"/>
              <a:t>alle wichtigen </a:t>
            </a:r>
            <a:r>
              <a:rPr lang="de-DE" sz="2400" b="1" dirty="0"/>
              <a:t>Rufnummern</a:t>
            </a:r>
            <a:r>
              <a:rPr lang="de-DE" sz="2400" dirty="0"/>
              <a:t> </a:t>
            </a:r>
            <a:r>
              <a:rPr lang="de-DE" sz="2400" dirty="0" smtClean="0"/>
              <a:t>der </a:t>
            </a:r>
            <a:r>
              <a:rPr lang="de-DE" sz="2400" dirty="0"/>
              <a:t>Wahlbehörde (und ggf. des Ordnungsamtes) vor? Besteht eine direkte telefonische Verbindung, die gut hörbar und immer erreichbar ist</a:t>
            </a:r>
            <a:r>
              <a:rPr lang="de-DE" sz="2400" dirty="0" smtClean="0"/>
              <a:t>? Ist das Handy aufgeladen und ist ein Akkuladegerät verfügbar?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6750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Wahlraum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309" y="1756741"/>
            <a:ext cx="6419935" cy="5216032"/>
          </a:xfrm>
          <a:prstGeom prst="rect">
            <a:avLst/>
          </a:prstGeom>
        </p:spPr>
      </p:pic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3117850" cy="4991100"/>
          </a:xfrm>
        </p:spPr>
        <p:txBody>
          <a:bodyPr anchor="ctr"/>
          <a:lstStyle/>
          <a:p>
            <a:pPr marL="0" indent="0" algn="ctr">
              <a:spcAft>
                <a:spcPts val="1200"/>
              </a:spcAft>
              <a:buNone/>
            </a:pPr>
            <a:r>
              <a:rPr lang="de-DE" sz="2400" dirty="0" smtClean="0"/>
              <a:t>Vorschlag für die Einrichtung eines Wahlraums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de-DE" sz="2000" dirty="0" smtClean="0"/>
              <a:t>(dargestellte Sitzordnung ist bis auf die schriftführende Person nicht verbindlich)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29288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Wahlraum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11" name="Inhaltsplatzhalter 2"/>
          <p:cNvSpPr txBox="1">
            <a:spLocks/>
          </p:cNvSpPr>
          <p:nvPr/>
        </p:nvSpPr>
        <p:spPr>
          <a:xfrm>
            <a:off x="534988" y="1763713"/>
            <a:ext cx="9623425" cy="1728886"/>
          </a:xfrm>
          <a:prstGeom prst="rect">
            <a:avLst/>
          </a:prstGeom>
        </p:spPr>
        <p:txBody>
          <a:bodyPr/>
          <a:lstStyle>
            <a:lvl1pPr marL="373063" indent="-373063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311150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3000">
                <a:solidFill>
                  <a:schemeClr val="tx1"/>
                </a:solidFill>
                <a:latin typeface="+mn-lt"/>
                <a:cs typeface="+mn-cs"/>
              </a:defRPr>
            </a:lvl2pPr>
            <a:lvl3pPr marL="1244600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tx1"/>
                </a:solidFill>
                <a:latin typeface="+mn-lt"/>
                <a:cs typeface="+mn-cs"/>
              </a:defRPr>
            </a:lvl3pPr>
            <a:lvl4pPr marL="1743075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cs typeface="+mn-cs"/>
              </a:defRPr>
            </a:lvl4pPr>
            <a:lvl5pPr marL="22399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5pPr>
            <a:lvl6pPr marL="26971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6pPr>
            <a:lvl7pPr marL="31543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7pPr>
            <a:lvl8pPr marL="36115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8pPr>
            <a:lvl9pPr marL="40687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de-DE" sz="2800" kern="0" dirty="0" smtClean="0"/>
              <a:t>Aufstellen der Wahlkabinen:</a:t>
            </a:r>
          </a:p>
          <a:p>
            <a:pPr marL="436562" lvl="1" indent="0">
              <a:spcAft>
                <a:spcPts val="1200"/>
              </a:spcAft>
              <a:buNone/>
            </a:pPr>
            <a:r>
              <a:rPr lang="de-DE" altLang="de-DE" sz="1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Wahlkabinen sind so aufzustellen, dass eine Einsicht durch Dritte während der </a:t>
            </a:r>
            <a:r>
              <a:rPr lang="de-DE" altLang="de-DE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Stimmabgabe – auch </a:t>
            </a:r>
            <a:r>
              <a:rPr lang="de-DE" altLang="de-DE" sz="1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beim Betreten oder Verlassen der anderen </a:t>
            </a:r>
            <a:r>
              <a:rPr lang="de-DE" altLang="de-DE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Wahlkabinen – nicht </a:t>
            </a:r>
            <a:r>
              <a:rPr lang="de-DE" altLang="de-DE" sz="1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möglich </a:t>
            </a:r>
            <a:r>
              <a:rPr lang="de-DE" altLang="de-DE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ist.</a:t>
            </a:r>
          </a:p>
          <a:p>
            <a:pPr marL="436562" lvl="1" indent="0">
              <a:buNone/>
            </a:pPr>
            <a:endParaRPr lang="de-DE" sz="2300" kern="0" dirty="0" smtClean="0">
              <a:solidFill>
                <a:srgbClr val="00B050"/>
              </a:solidFill>
            </a:endParaRPr>
          </a:p>
        </p:txBody>
      </p:sp>
      <p:graphicFrame>
        <p:nvGraphicFramePr>
          <p:cNvPr id="82" name="Tabel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826489"/>
              </p:ext>
            </p:extLst>
          </p:nvPr>
        </p:nvGraphicFramePr>
        <p:xfrm>
          <a:off x="534987" y="3519273"/>
          <a:ext cx="9623426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1713">
                  <a:extLst>
                    <a:ext uri="{9D8B030D-6E8A-4147-A177-3AD203B41FA5}">
                      <a16:colId xmlns:a16="http://schemas.microsoft.com/office/drawing/2014/main" val="1886079176"/>
                    </a:ext>
                  </a:extLst>
                </a:gridCol>
                <a:gridCol w="4811713">
                  <a:extLst>
                    <a:ext uri="{9D8B030D-6E8A-4147-A177-3AD203B41FA5}">
                      <a16:colId xmlns:a16="http://schemas.microsoft.com/office/drawing/2014/main" val="1901170015"/>
                    </a:ext>
                  </a:extLst>
                </a:gridCol>
              </a:tblGrid>
              <a:tr h="2664296">
                <a:tc>
                  <a:txBody>
                    <a:bodyPr/>
                    <a:lstStyle/>
                    <a:p>
                      <a:pPr algn="ctr"/>
                      <a:r>
                        <a:rPr lang="de-DE" sz="2400" b="0" dirty="0" smtClean="0">
                          <a:solidFill>
                            <a:srgbClr val="FF0000"/>
                          </a:solidFill>
                        </a:rPr>
                        <a:t>FALSCH:</a:t>
                      </a:r>
                    </a:p>
                    <a:p>
                      <a:pPr algn="ctr"/>
                      <a:r>
                        <a:rPr lang="de-DE" sz="2400" b="0" dirty="0" smtClean="0">
                          <a:solidFill>
                            <a:srgbClr val="FF0000"/>
                          </a:solidFill>
                        </a:rPr>
                        <a:t>ohne Zwischenraum</a:t>
                      </a:r>
                      <a:endParaRPr lang="de-DE" sz="2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b="0" dirty="0" smtClean="0">
                          <a:solidFill>
                            <a:srgbClr val="00B050"/>
                          </a:solidFill>
                        </a:rPr>
                        <a:t>RICHTIG:</a:t>
                      </a:r>
                    </a:p>
                    <a:p>
                      <a:pPr algn="ctr"/>
                      <a:r>
                        <a:rPr lang="de-DE" sz="2400" b="0" dirty="0" smtClean="0">
                          <a:solidFill>
                            <a:srgbClr val="00B050"/>
                          </a:solidFill>
                        </a:rPr>
                        <a:t>mit Zwischenraum</a:t>
                      </a:r>
                    </a:p>
                    <a:p>
                      <a:pPr algn="ctr"/>
                      <a:endParaRPr lang="de-DE" sz="24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endParaRPr lang="de-DE" sz="24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endParaRPr lang="de-DE" sz="24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endParaRPr lang="de-DE" sz="24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r>
                        <a:rPr lang="de-DE" sz="2400" b="0" dirty="0" smtClean="0">
                          <a:solidFill>
                            <a:srgbClr val="00B050"/>
                          </a:solidFill>
                        </a:rPr>
                        <a:t>oder</a:t>
                      </a:r>
                      <a:r>
                        <a:rPr lang="de-DE" sz="2400" b="0" baseline="0" dirty="0" smtClean="0">
                          <a:solidFill>
                            <a:srgbClr val="00B050"/>
                          </a:solidFill>
                        </a:rPr>
                        <a:t> Einzelkabinen</a:t>
                      </a:r>
                    </a:p>
                    <a:p>
                      <a:pPr algn="ctr"/>
                      <a:endParaRPr lang="de-DE" sz="2400" b="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258053"/>
                  </a:ext>
                </a:extLst>
              </a:tr>
            </a:tbl>
          </a:graphicData>
        </a:graphic>
      </p:graphicFrame>
      <p:grpSp>
        <p:nvGrpSpPr>
          <p:cNvPr id="98" name="Gruppieren 97"/>
          <p:cNvGrpSpPr/>
          <p:nvPr/>
        </p:nvGrpSpPr>
        <p:grpSpPr>
          <a:xfrm>
            <a:off x="1736587" y="4630265"/>
            <a:ext cx="7745287" cy="648072"/>
            <a:chOff x="1736587" y="4860751"/>
            <a:chExt cx="7745287" cy="648072"/>
          </a:xfrm>
        </p:grpSpPr>
        <p:sp>
          <p:nvSpPr>
            <p:cNvPr id="9" name="Rechteck 8"/>
            <p:cNvSpPr/>
            <p:nvPr/>
          </p:nvSpPr>
          <p:spPr bwMode="auto">
            <a:xfrm>
              <a:off x="1736587" y="4949511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83" name="Rechteck 82"/>
            <p:cNvSpPr/>
            <p:nvPr/>
          </p:nvSpPr>
          <p:spPr bwMode="auto">
            <a:xfrm>
              <a:off x="2404625" y="4949511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84" name="Rechteck 83"/>
            <p:cNvSpPr/>
            <p:nvPr/>
          </p:nvSpPr>
          <p:spPr bwMode="auto">
            <a:xfrm>
              <a:off x="3072663" y="4958513"/>
              <a:ext cx="442800" cy="42526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86" name="Rechteck 85"/>
            <p:cNvSpPr/>
            <p:nvPr/>
          </p:nvSpPr>
          <p:spPr bwMode="auto">
            <a:xfrm>
              <a:off x="3740701" y="4958513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87" name="Rechteck 86"/>
            <p:cNvSpPr/>
            <p:nvPr/>
          </p:nvSpPr>
          <p:spPr bwMode="auto">
            <a:xfrm>
              <a:off x="5994772" y="4949337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88" name="Rechteck 87"/>
            <p:cNvSpPr/>
            <p:nvPr/>
          </p:nvSpPr>
          <p:spPr bwMode="auto">
            <a:xfrm>
              <a:off x="6714852" y="4949337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89" name="Rechteck 88"/>
            <p:cNvSpPr/>
            <p:nvPr/>
          </p:nvSpPr>
          <p:spPr bwMode="auto">
            <a:xfrm>
              <a:off x="8371036" y="4949337"/>
              <a:ext cx="442800" cy="42526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90" name="Rechteck 89"/>
            <p:cNvSpPr/>
            <p:nvPr/>
          </p:nvSpPr>
          <p:spPr bwMode="auto">
            <a:xfrm>
              <a:off x="9039074" y="4949337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4</a:t>
              </a:r>
            </a:p>
          </p:txBody>
        </p:sp>
        <p:cxnSp>
          <p:nvCxnSpPr>
            <p:cNvPr id="92" name="Gerader Verbinder 91"/>
            <p:cNvCxnSpPr/>
            <p:nvPr/>
          </p:nvCxnSpPr>
          <p:spPr bwMode="auto">
            <a:xfrm>
              <a:off x="2970436" y="4860751"/>
              <a:ext cx="0" cy="648072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Gerade Verbindung mit Pfeil 93"/>
            <p:cNvCxnSpPr>
              <a:stCxn id="88" idx="3"/>
            </p:cNvCxnSpPr>
            <p:nvPr/>
          </p:nvCxnSpPr>
          <p:spPr bwMode="auto">
            <a:xfrm flipV="1">
              <a:off x="7157652" y="5163245"/>
              <a:ext cx="1204883" cy="7727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B05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0" name="Rechteck 99"/>
          <p:cNvSpPr/>
          <p:nvPr/>
        </p:nvSpPr>
        <p:spPr bwMode="auto">
          <a:xfrm>
            <a:off x="5994772" y="6361698"/>
            <a:ext cx="442800" cy="4432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01" name="Rechteck 100"/>
          <p:cNvSpPr/>
          <p:nvPr/>
        </p:nvSpPr>
        <p:spPr bwMode="auto">
          <a:xfrm>
            <a:off x="7516923" y="6361698"/>
            <a:ext cx="442800" cy="4432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02" name="Rechteck 101"/>
          <p:cNvSpPr/>
          <p:nvPr/>
        </p:nvSpPr>
        <p:spPr bwMode="auto">
          <a:xfrm>
            <a:off x="9039074" y="6361698"/>
            <a:ext cx="442800" cy="4252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</a:t>
            </a:r>
          </a:p>
        </p:txBody>
      </p:sp>
      <p:cxnSp>
        <p:nvCxnSpPr>
          <p:cNvPr id="21" name="Gerade Verbindung mit Pfeil 20"/>
          <p:cNvCxnSpPr>
            <a:stCxn id="100" idx="3"/>
            <a:endCxn id="101" idx="1"/>
          </p:cNvCxnSpPr>
          <p:nvPr/>
        </p:nvCxnSpPr>
        <p:spPr bwMode="auto">
          <a:xfrm>
            <a:off x="6437572" y="6583333"/>
            <a:ext cx="107935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Gerade Verbindung mit Pfeil 28"/>
          <p:cNvCxnSpPr/>
          <p:nvPr/>
        </p:nvCxnSpPr>
        <p:spPr bwMode="auto">
          <a:xfrm>
            <a:off x="7959723" y="6566926"/>
            <a:ext cx="107935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Nach unten gekrümmter Pfeil 22"/>
          <p:cNvSpPr/>
          <p:nvPr/>
        </p:nvSpPr>
        <p:spPr bwMode="auto">
          <a:xfrm flipH="1">
            <a:off x="5634731" y="4430200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Nach unten gekrümmter Pfeil 23"/>
          <p:cNvSpPr/>
          <p:nvPr/>
        </p:nvSpPr>
        <p:spPr bwMode="auto">
          <a:xfrm>
            <a:off x="6948952" y="4440459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Nach unten gekrümmter Pfeil 24"/>
          <p:cNvSpPr/>
          <p:nvPr/>
        </p:nvSpPr>
        <p:spPr bwMode="auto">
          <a:xfrm>
            <a:off x="9320783" y="4409272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6" name="Nach unten gekrümmter Pfeil 25"/>
          <p:cNvSpPr/>
          <p:nvPr/>
        </p:nvSpPr>
        <p:spPr bwMode="auto">
          <a:xfrm>
            <a:off x="9320782" y="6085176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Nach unten gekrümmter Pfeil 26"/>
          <p:cNvSpPr/>
          <p:nvPr/>
        </p:nvSpPr>
        <p:spPr bwMode="auto">
          <a:xfrm>
            <a:off x="7823244" y="6093524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Nach unten gekrümmter Pfeil 27"/>
          <p:cNvSpPr/>
          <p:nvPr/>
        </p:nvSpPr>
        <p:spPr bwMode="auto">
          <a:xfrm>
            <a:off x="6349724" y="6088806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Nach unten gekrümmter Pfeil 29"/>
          <p:cNvSpPr/>
          <p:nvPr/>
        </p:nvSpPr>
        <p:spPr bwMode="auto">
          <a:xfrm flipH="1">
            <a:off x="5518504" y="6073774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Nach unten gekrümmter Pfeil 30"/>
          <p:cNvSpPr/>
          <p:nvPr/>
        </p:nvSpPr>
        <p:spPr bwMode="auto">
          <a:xfrm flipH="1">
            <a:off x="7947509" y="4406207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2" name="Nach unten gekrümmter Pfeil 31"/>
          <p:cNvSpPr/>
          <p:nvPr/>
        </p:nvSpPr>
        <p:spPr bwMode="auto">
          <a:xfrm flipH="1">
            <a:off x="7069296" y="6073775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3" name="Nach unten gekrümmter Pfeil 32"/>
          <p:cNvSpPr/>
          <p:nvPr/>
        </p:nvSpPr>
        <p:spPr bwMode="auto">
          <a:xfrm flipH="1">
            <a:off x="8620088" y="6085176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42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2. Wahlvorbereitung</a:t>
            </a:r>
          </a:p>
          <a:p>
            <a:r>
              <a:rPr lang="de-DE" dirty="0"/>
              <a:t>b</a:t>
            </a:r>
            <a:r>
              <a:rPr lang="de-DE" dirty="0" smtClean="0"/>
              <a:t>) vor dem Wahlraum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6846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b) vor dem Wahlraum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vor Öffnung des </a:t>
            </a:r>
            <a:r>
              <a:rPr lang="de-DE" sz="2800" dirty="0" smtClean="0"/>
              <a:t>Wahlraums klären: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Ist </a:t>
            </a:r>
            <a:r>
              <a:rPr lang="de-DE" sz="2400" dirty="0" smtClean="0"/>
              <a:t>der </a:t>
            </a:r>
            <a:r>
              <a:rPr lang="de-DE" sz="2400" dirty="0"/>
              <a:t>Wahlraum gut und sichtbar </a:t>
            </a:r>
            <a:r>
              <a:rPr lang="de-DE" sz="2400" dirty="0" smtClean="0"/>
              <a:t>ausgeschildert? Ist </a:t>
            </a:r>
            <a:r>
              <a:rPr lang="de-DE" sz="2400" dirty="0"/>
              <a:t>erkennbar, um </a:t>
            </a:r>
            <a:r>
              <a:rPr lang="de-DE" sz="2400" dirty="0" smtClean="0"/>
              <a:t>welchen Wahlraum </a:t>
            </a:r>
            <a:r>
              <a:rPr lang="de-DE" sz="2400" dirty="0"/>
              <a:t>es sich handelt (Wahlbezirksnummer</a:t>
            </a:r>
            <a:r>
              <a:rPr lang="de-DE" sz="2400" dirty="0" smtClean="0"/>
              <a:t>)?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Ist ein eventuell zusätzlicher barrierefreier Zugang klar ausgeschildert und auch geöffnet?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/>
              <a:t>Hängen am oder im Gebäude die </a:t>
            </a:r>
            <a:r>
              <a:rPr lang="de-DE" sz="2400" b="1" dirty="0"/>
              <a:t>Wahlbekanntmachung</a:t>
            </a:r>
            <a:r>
              <a:rPr lang="de-DE" sz="2400" dirty="0"/>
              <a:t> und ein </a:t>
            </a:r>
            <a:r>
              <a:rPr lang="de-DE" sz="2400" b="1" dirty="0"/>
              <a:t>Stimmzettelmuster</a:t>
            </a:r>
            <a:r>
              <a:rPr lang="de-DE" sz="2400" dirty="0"/>
              <a:t> </a:t>
            </a:r>
            <a:r>
              <a:rPr lang="de-DE" sz="2400" dirty="0" smtClean="0"/>
              <a:t>in </a:t>
            </a:r>
            <a:r>
              <a:rPr lang="de-DE" sz="2400" dirty="0"/>
              <a:t>gut lesbarer Größe aus?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Ist vor und im Wahlgebäude jegliche Wahlwerbung entfernt</a:t>
            </a:r>
            <a:r>
              <a:rPr lang="de-DE" sz="2400" dirty="0" smtClean="0"/>
              <a:t>?</a:t>
            </a:r>
          </a:p>
          <a:p>
            <a:pPr marL="1074738" lvl="1" indent="-363538">
              <a:spcAft>
                <a:spcPts val="1200"/>
              </a:spcAft>
              <a:buNone/>
              <a:tabLst>
                <a:tab pos="1074738" algn="l"/>
              </a:tabLst>
            </a:pPr>
            <a:r>
              <a:rPr lang="de-DE" sz="2400" dirty="0" smtClean="0">
                <a:sym typeface="Symbol" panose="05050102010706020507" pitchFamily="18" charset="2"/>
              </a:rPr>
              <a:t> </a:t>
            </a:r>
            <a:r>
              <a:rPr lang="de-DE" sz="2400" dirty="0" smtClean="0"/>
              <a:t>„</a:t>
            </a:r>
            <a:r>
              <a:rPr lang="de-DE" sz="2400" dirty="0"/>
              <a:t>Bannkreis“ für Wahlwerbung </a:t>
            </a:r>
            <a:r>
              <a:rPr lang="de-DE" sz="2400" dirty="0" smtClean="0"/>
              <a:t>einschließlich Unterschriftensammlungen um den Wahlraum: etwa </a:t>
            </a:r>
            <a:r>
              <a:rPr lang="de-DE" sz="2400" dirty="0"/>
              <a:t>20 </a:t>
            </a:r>
            <a:r>
              <a:rPr lang="de-DE" sz="2400" dirty="0" smtClean="0"/>
              <a:t>Meter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9208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3. Wahlhandlung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1164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Öffnung des Wahlraums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Eröffnung der Wahlhandlung um 8 Uhr</a:t>
            </a:r>
          </a:p>
          <a:p>
            <a:pPr marL="498475" lvl="1" indent="0">
              <a:spcAft>
                <a:spcPts val="1200"/>
              </a:spcAft>
              <a:buNone/>
              <a:tabLst>
                <a:tab pos="806450" algn="l"/>
              </a:tabLst>
            </a:pPr>
            <a:r>
              <a:rPr lang="de-DE" sz="2400" dirty="0" smtClean="0">
                <a:sym typeface="Symbol" panose="05050102010706020507" pitchFamily="18" charset="2"/>
              </a:rPr>
              <a:t>	 </a:t>
            </a:r>
            <a:r>
              <a:rPr lang="de-DE" sz="2400" dirty="0" smtClean="0"/>
              <a:t>Sind alle Türen zum Wahlraum geöffnet?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Überprüfung der Wahlurne</a:t>
            </a:r>
            <a:r>
              <a:rPr lang="de-DE" sz="2400" dirty="0"/>
              <a:t> </a:t>
            </a:r>
            <a:r>
              <a:rPr lang="de-DE" sz="2400" dirty="0" smtClean="0"/>
              <a:t>durch Wahlvorsteher/in: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Wahlurne ist vor Beginn der ersten Stimmabgabe leer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danach: öffentliche Versiegelung der Wahlurne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3821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732" y="1774278"/>
            <a:ext cx="6419935" cy="5216032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9" name="Rechteck 8"/>
          <p:cNvSpPr/>
          <p:nvPr/>
        </p:nvSpPr>
        <p:spPr bwMode="auto">
          <a:xfrm>
            <a:off x="3724846" y="2124447"/>
            <a:ext cx="3134022" cy="1584176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652838" y="3664309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Station 1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26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4883719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1 im Wahlraum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Vorabkontrolle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durch Vorzeigen der Wahlbenachrichtigung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o</a:t>
            </a:r>
            <a:r>
              <a:rPr lang="de-DE" sz="2000" dirty="0" smtClean="0"/>
              <a:t>der durch Vorzeigen eines amtlichen Dokuments mit Lichtbild*, wenn keine Wahlbenachrichtigung dabei ist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Ausgabe Stimmzettel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7089151" y="5403896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indent="-93663">
              <a:buFont typeface="Arial" panose="020B0604020202020204" pitchFamily="34" charset="0"/>
              <a:buChar char="⃰"/>
            </a:pPr>
            <a:r>
              <a:rPr lang="de-DE" sz="1600" dirty="0" smtClean="0"/>
              <a:t>zum Beispiel: Personalausweis, Reisepass, Führerschein, Schwerbehindertenausweis</a:t>
            </a:r>
            <a:endParaRPr lang="de-DE" sz="16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461" y="2162161"/>
            <a:ext cx="4279050" cy="2592288"/>
          </a:xfrm>
          <a:prstGeom prst="rect">
            <a:avLst/>
          </a:prstGeom>
        </p:spPr>
      </p:pic>
      <p:grpSp>
        <p:nvGrpSpPr>
          <p:cNvPr id="9" name="Gruppieren 8"/>
          <p:cNvGrpSpPr/>
          <p:nvPr/>
        </p:nvGrpSpPr>
        <p:grpSpPr>
          <a:xfrm>
            <a:off x="4482604" y="5148783"/>
            <a:ext cx="2662237" cy="1661228"/>
            <a:chOff x="4482604" y="5287755"/>
            <a:chExt cx="2662237" cy="1661228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 rotWithShape="1">
            <a:blip r:embed="rId3"/>
            <a:srcRect b="7476"/>
            <a:stretch/>
          </p:blipFill>
          <p:spPr>
            <a:xfrm>
              <a:off x="4482604" y="5287755"/>
              <a:ext cx="2662237" cy="1661228"/>
            </a:xfrm>
            <a:prstGeom prst="rect">
              <a:avLst/>
            </a:prstGeom>
          </p:spPr>
        </p:pic>
        <p:sp>
          <p:nvSpPr>
            <p:cNvPr id="8" name="Textfeld 7"/>
            <p:cNvSpPr txBox="1"/>
            <p:nvPr/>
          </p:nvSpPr>
          <p:spPr>
            <a:xfrm rot="2100166">
              <a:off x="4741383" y="6496181"/>
              <a:ext cx="15841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chemeClr val="bg2"/>
                  </a:solidFill>
                </a:rPr>
                <a:t>© Bundeswahlleiter</a:t>
              </a:r>
              <a:endParaRPr lang="de-DE" sz="12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95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732" y="1774278"/>
            <a:ext cx="6419935" cy="5216032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9" name="Rechteck 8"/>
          <p:cNvSpPr/>
          <p:nvPr/>
        </p:nvSpPr>
        <p:spPr bwMode="auto">
          <a:xfrm>
            <a:off x="7290916" y="2872221"/>
            <a:ext cx="1193743" cy="3860738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8484659" y="2837381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Station 2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91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259984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2 im Wahlraum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Benutzen der Wahlkabine ist Pflicht!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Stimmabgabe und Falten des Stimmzettels durch die Wählenden (Stimmabgabe darf nicht erkennbar sein)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für Stimmabgabe sind dokumentenechte</a:t>
            </a:r>
            <a:r>
              <a:rPr lang="de-DE" sz="2400" dirty="0"/>
              <a:t>* </a:t>
            </a:r>
            <a:r>
              <a:rPr lang="de-DE" sz="2400" dirty="0" smtClean="0"/>
              <a:t>Stifte zu verwenden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/>
              <a:t>Regelmäßige Überprüfung der Wahlkabinen durch ein </a:t>
            </a:r>
            <a:r>
              <a:rPr lang="de-DE" sz="2400" dirty="0" err="1"/>
              <a:t>MdW</a:t>
            </a:r>
            <a:r>
              <a:rPr lang="de-DE" sz="2400" dirty="0"/>
              <a:t>  (u.a. auf Wahlwerbung)</a:t>
            </a:r>
            <a:endParaRPr lang="de-DE" sz="2000" dirty="0"/>
          </a:p>
          <a:p>
            <a:pPr lvl="1">
              <a:spcAft>
                <a:spcPts val="1200"/>
              </a:spcAft>
            </a:pP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356666" y="5101363"/>
            <a:ext cx="5895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indent="-93663">
              <a:buFont typeface="Arial" panose="020B0604020202020204" pitchFamily="34" charset="0"/>
              <a:buChar char="⃰"/>
            </a:pPr>
            <a:r>
              <a:rPr lang="de-DE" sz="1600" dirty="0" smtClean="0"/>
              <a:t>Ausradieren der Stimmabgabe durch Dritte wird strafrechtlich geahndet </a:t>
            </a:r>
            <a:r>
              <a:rPr lang="de-DE" sz="1600" dirty="0" smtClean="0">
                <a:solidFill>
                  <a:schemeClr val="accent5">
                    <a:lumMod val="50000"/>
                  </a:schemeClr>
                </a:solidFill>
                <a:hlinkClick r:id="rId3" action="ppaction://hlinksldjump"/>
              </a:rPr>
              <a:t>(§ 107a StGB)</a:t>
            </a:r>
            <a:endParaRPr lang="de-DE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10" name="Gruppieren 9"/>
          <p:cNvGrpSpPr/>
          <p:nvPr/>
        </p:nvGrpSpPr>
        <p:grpSpPr>
          <a:xfrm>
            <a:off x="7707587" y="2791896"/>
            <a:ext cx="2884367" cy="2316690"/>
            <a:chOff x="7606064" y="1865337"/>
            <a:chExt cx="2884367" cy="2316690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06064" y="1865337"/>
              <a:ext cx="2579533" cy="2316690"/>
            </a:xfrm>
            <a:prstGeom prst="rect">
              <a:avLst/>
            </a:prstGeom>
          </p:spPr>
        </p:pic>
        <p:sp>
          <p:nvSpPr>
            <p:cNvPr id="15" name="Textfeld 14"/>
            <p:cNvSpPr txBox="1"/>
            <p:nvPr/>
          </p:nvSpPr>
          <p:spPr>
            <a:xfrm>
              <a:off x="8906255" y="3874541"/>
              <a:ext cx="15841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chemeClr val="bg2"/>
                  </a:solidFill>
                </a:rPr>
                <a:t>© Bundeswahlleiter</a:t>
              </a:r>
              <a:endParaRPr lang="de-DE" sz="12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681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800" i="1" dirty="0" smtClean="0"/>
              <a:t>Strafgesetzbuch (StGB)</a:t>
            </a:r>
          </a:p>
          <a:p>
            <a:pPr marL="0" indent="0">
              <a:buNone/>
            </a:pPr>
            <a:r>
              <a:rPr lang="de-DE" sz="2800" i="1" dirty="0" smtClean="0"/>
              <a:t>§ 107a Wahlfälschung</a:t>
            </a:r>
          </a:p>
          <a:p>
            <a:pPr marL="0" indent="0">
              <a:buNone/>
            </a:pPr>
            <a:endParaRPr lang="de-DE" sz="2800" i="1" dirty="0" smtClean="0"/>
          </a:p>
          <a:p>
            <a:pPr marL="457200" indent="-457200">
              <a:buAutoNum type="arabicParenBoth"/>
            </a:pPr>
            <a:r>
              <a:rPr lang="de-DE" sz="2400" i="1" dirty="0" smtClean="0"/>
              <a:t>Wer […] </a:t>
            </a:r>
            <a:r>
              <a:rPr lang="de-DE" sz="2400" i="1" dirty="0"/>
              <a:t>das Ergebnis verfälscht, wird mit Freiheitsstrafe bis zu fünf Jahren oder mit Geldstrafe bestraft. </a:t>
            </a:r>
            <a:r>
              <a:rPr lang="de-DE" sz="2400" i="1" dirty="0" smtClean="0"/>
              <a:t>[…]</a:t>
            </a:r>
          </a:p>
          <a:p>
            <a:pPr marL="457200" indent="-457200">
              <a:buAutoNum type="arabicParenBoth"/>
            </a:pPr>
            <a:r>
              <a:rPr lang="de-DE" sz="2400" i="1" dirty="0" smtClean="0"/>
              <a:t>[…]</a:t>
            </a:r>
          </a:p>
          <a:p>
            <a:pPr marL="457200" indent="-457200">
              <a:buAutoNum type="arabicParenBoth"/>
            </a:pPr>
            <a:r>
              <a:rPr lang="de-DE" sz="2400" i="1" dirty="0" smtClean="0"/>
              <a:t>Der </a:t>
            </a:r>
            <a:r>
              <a:rPr lang="de-DE" sz="2400" i="1" dirty="0"/>
              <a:t>Versuch ist strafbar.</a:t>
            </a:r>
          </a:p>
          <a:p>
            <a:pPr marL="0" indent="0">
              <a:buNone/>
            </a:pPr>
            <a:endParaRPr lang="de-DE" sz="2800" dirty="0" smtClean="0"/>
          </a:p>
          <a:p>
            <a:pPr marL="0" indent="0">
              <a:buNone/>
            </a:pPr>
            <a:endParaRPr lang="de-DE" sz="2800" dirty="0" smtClean="0"/>
          </a:p>
          <a:p>
            <a:pPr marL="0" indent="0">
              <a:buNone/>
            </a:pP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  <a:hlinkClick r:id="" action="ppaction://hlinkshowjump?jump=previousslide"/>
              </a:rPr>
              <a:t>[zurück]</a:t>
            </a:r>
            <a:endParaRPr lang="de-DE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81075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534988" y="1763712"/>
            <a:ext cx="9276208" cy="543718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zur Sicherung des Wahlgeheimnisses:</a:t>
            </a:r>
            <a:endParaRPr lang="de-DE" sz="2800" dirty="0"/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Grundsatz: pro Wahlkabine nur eine Person</a:t>
            </a:r>
          </a:p>
          <a:p>
            <a:pPr lvl="2">
              <a:spcAft>
                <a:spcPts val="1200"/>
              </a:spcAft>
            </a:pPr>
            <a:r>
              <a:rPr lang="de-DE" sz="2000" u="sng" dirty="0" smtClean="0">
                <a:sym typeface="Symbol" panose="05050102010706020507" pitchFamily="18" charset="2"/>
              </a:rPr>
              <a:t>Ausnahme 1:</a:t>
            </a:r>
            <a:r>
              <a:rPr lang="de-DE" sz="2000" dirty="0" smtClean="0">
                <a:sym typeface="Symbol" panose="05050102010706020507" pitchFamily="18" charset="2"/>
              </a:rPr>
              <a:t> Kleinkinder, die nicht unbeaufsichtigt warten können.</a:t>
            </a:r>
          </a:p>
          <a:p>
            <a:pPr lvl="2">
              <a:spcAft>
                <a:spcPts val="1200"/>
              </a:spcAft>
            </a:pPr>
            <a:r>
              <a:rPr lang="de-DE" sz="2000" u="sng" dirty="0" smtClean="0">
                <a:sym typeface="Symbol" panose="05050102010706020507" pitchFamily="18" charset="2"/>
              </a:rPr>
              <a:t>Ausnahme 2:</a:t>
            </a:r>
            <a:r>
              <a:rPr lang="de-DE" sz="2000" dirty="0" smtClean="0">
                <a:sym typeface="Symbol" panose="05050102010706020507" pitchFamily="18" charset="2"/>
              </a:rPr>
              <a:t> Unterstützung einer körperlich beeinträchtigten (Seh-/Schreibfähigkeit) oder des Lesens unkundigen Person durch eine Hilfsperson (Begleitperson oder ein MdW).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Stimmzettel muss in Wahlkabine gefaltet werden</a:t>
            </a:r>
          </a:p>
          <a:p>
            <a:pPr marL="810625" lvl="1">
              <a:spcBef>
                <a:spcPts val="0"/>
              </a:spcBef>
              <a:spcAft>
                <a:spcPts val="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Verbot von </a:t>
            </a:r>
            <a:r>
              <a:rPr lang="de-DE" sz="2300" dirty="0">
                <a:sym typeface="Symbol" panose="05050102010706020507" pitchFamily="18" charset="2"/>
              </a:rPr>
              <a:t>Selfies in der Wahlkabine </a:t>
            </a:r>
            <a:r>
              <a:rPr lang="de-DE" sz="2300" dirty="0" smtClean="0">
                <a:sym typeface="Symbol" panose="05050102010706020507" pitchFamily="18" charset="2"/>
              </a:rPr>
              <a:t>beziehungsweise</a:t>
            </a:r>
            <a:br>
              <a:rPr lang="de-DE" sz="2300" dirty="0" smtClean="0">
                <a:sym typeface="Symbol" panose="05050102010706020507" pitchFamily="18" charset="2"/>
              </a:rPr>
            </a:br>
            <a:r>
              <a:rPr lang="de-DE" sz="2300" dirty="0" smtClean="0">
                <a:sym typeface="Symbol" panose="05050102010706020507" pitchFamily="18" charset="2"/>
              </a:rPr>
              <a:t>Fotografieren oder Filmen der eigenen</a:t>
            </a:r>
            <a:br>
              <a:rPr lang="de-DE" sz="2300" dirty="0" smtClean="0">
                <a:sym typeface="Symbol" panose="05050102010706020507" pitchFamily="18" charset="2"/>
              </a:rPr>
            </a:br>
            <a:r>
              <a:rPr lang="de-DE" sz="2300" dirty="0" smtClean="0">
                <a:sym typeface="Symbol" panose="05050102010706020507" pitchFamily="18" charset="2"/>
              </a:rPr>
              <a:t>Stimmabgabe (§ 56 Abs. 6, Nr. 5a BWO) </a:t>
            </a:r>
            <a:endParaRPr lang="de-DE" sz="2300" dirty="0">
              <a:sym typeface="Symbol" panose="05050102010706020507" pitchFamily="18" charset="2"/>
            </a:endParaRPr>
          </a:p>
          <a:p>
            <a:pPr marL="81062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300" dirty="0" smtClean="0">
                <a:sym typeface="Symbol" panose="05050102010706020507" pitchFamily="18" charset="2"/>
              </a:rPr>
              <a:t>oder der Stimmabgabe anderer Person (§ 107c StGB),</a:t>
            </a:r>
            <a:br>
              <a:rPr lang="de-DE" sz="2300" dirty="0" smtClean="0">
                <a:sym typeface="Symbol" panose="05050102010706020507" pitchFamily="18" charset="2"/>
              </a:rPr>
            </a:br>
            <a:r>
              <a:rPr lang="de-DE" sz="2300" dirty="0" smtClean="0">
                <a:sym typeface="Symbol" panose="05050102010706020507" pitchFamily="18" charset="2"/>
              </a:rPr>
              <a:t>wenn wählende Person &amp; dessen Votum identifizierbar</a:t>
            </a:r>
          </a:p>
        </p:txBody>
      </p:sp>
      <p:sp>
        <p:nvSpPr>
          <p:cNvPr id="11" name="Geschweifte Klammer rechts 10"/>
          <p:cNvSpPr/>
          <p:nvPr/>
        </p:nvSpPr>
        <p:spPr bwMode="auto">
          <a:xfrm>
            <a:off x="8203041" y="5048819"/>
            <a:ext cx="792088" cy="1929037"/>
          </a:xfrm>
          <a:prstGeom prst="rightBrace">
            <a:avLst>
              <a:gd name="adj1" fmla="val 8333"/>
              <a:gd name="adj2" fmla="val 47461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8947100" y="5346725"/>
            <a:ext cx="1728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/>
              <a:t>bei Missachtung:</a:t>
            </a:r>
          </a:p>
          <a:p>
            <a:pPr algn="ctr"/>
            <a:r>
              <a:rPr lang="de-DE" sz="1600" dirty="0" smtClean="0"/>
              <a:t>Handhabung wie bei Korrektur der Stimmabgabe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1739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732" y="1774278"/>
            <a:ext cx="6419935" cy="5216032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9" name="Rechteck 8"/>
          <p:cNvSpPr/>
          <p:nvPr/>
        </p:nvSpPr>
        <p:spPr bwMode="auto">
          <a:xfrm>
            <a:off x="3294064" y="5436815"/>
            <a:ext cx="3276772" cy="1440160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186460" y="5004469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Station 3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59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85227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3 im Wahlraum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t</a:t>
            </a:r>
            <a:r>
              <a:rPr lang="de-DE" sz="2400" dirty="0" smtClean="0"/>
              <a:t>atsächliche Prüfung der Wahlberechtigung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Nachweis durch amtliches Dokument mit </a:t>
            </a:r>
            <a:r>
              <a:rPr lang="de-DE" sz="2000" dirty="0"/>
              <a:t>Lichtbild (bspw. Personalausweis, Reisepass, Führerschein, Schwerbehindertenausweis</a:t>
            </a:r>
            <a:r>
              <a:rPr lang="de-DE" sz="2000" dirty="0" smtClean="0"/>
              <a:t>)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Abgleich mit Wählerverzeichnis</a:t>
            </a:r>
          </a:p>
          <a:p>
            <a:pPr lvl="3">
              <a:spcAft>
                <a:spcPts val="1200"/>
              </a:spcAft>
            </a:pPr>
            <a:r>
              <a:rPr lang="de-DE" sz="1600" dirty="0" smtClean="0"/>
              <a:t>Auf möglichen Sperrvermerk („W“) achten!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Stimmabgabevermerk </a:t>
            </a:r>
            <a:r>
              <a:rPr lang="de-DE" sz="2000" dirty="0" smtClean="0"/>
              <a:t>(Häkchen ✔) im Wählerverzeichnis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Abgabe der Wahlbenachrichtigung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außer bei zeitgleich stattfindenden Bürgermeisterwahlen; dann Rückgabe an </a:t>
            </a:r>
            <a:r>
              <a:rPr lang="de-DE" sz="2000" dirty="0" smtClean="0"/>
              <a:t>Wahlberechtigte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2578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85227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3 im Wahlraum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bei Wählenden mit Wahlschein: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Stimmabgabevermerk entfällt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Einbehalten des Wahlscheins</a:t>
            </a:r>
            <a:endParaRPr lang="de-DE" sz="2000" dirty="0"/>
          </a:p>
          <a:p>
            <a:pPr marL="560387" lvl="1" indent="0">
              <a:spcAft>
                <a:spcPts val="1200"/>
              </a:spcAft>
              <a:buNone/>
            </a:pPr>
            <a:endParaRPr lang="de-DE" sz="2400" u="sng" dirty="0" smtClean="0"/>
          </a:p>
          <a:p>
            <a:pPr marL="560387" lvl="1" indent="0">
              <a:spcAft>
                <a:spcPts val="1200"/>
              </a:spcAft>
              <a:buNone/>
            </a:pPr>
            <a:r>
              <a:rPr lang="de-DE" sz="2400" u="sng" dirty="0" smtClean="0"/>
              <a:t>Hinweis</a:t>
            </a:r>
            <a:r>
              <a:rPr lang="de-DE" sz="2400" u="sng" dirty="0"/>
              <a:t>:</a:t>
            </a:r>
            <a:r>
              <a:rPr lang="de-DE" sz="2400" dirty="0"/>
              <a:t> Bei der Prüfung der Identität dürfen keine sonstigen anwesenden Personen schutzwürdige Angaben der wählenden Personen zur Kenntnis nehmen!</a:t>
            </a:r>
          </a:p>
          <a:p>
            <a:pPr marL="123825" indent="0">
              <a:spcAft>
                <a:spcPts val="1200"/>
              </a:spcAft>
              <a:buNone/>
            </a:pPr>
            <a:endParaRPr lang="de-DE" sz="29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04917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732" y="1774278"/>
            <a:ext cx="6419935" cy="5216032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9" name="Rechteck 8"/>
          <p:cNvSpPr/>
          <p:nvPr/>
        </p:nvSpPr>
        <p:spPr bwMode="auto">
          <a:xfrm>
            <a:off x="2175497" y="3924647"/>
            <a:ext cx="1371003" cy="1079822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119449" y="3479815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Station 4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37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34989" y="1763713"/>
            <a:ext cx="567580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4 im Wahllokal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Freigabe der Wahlurne durch die vorstehende </a:t>
            </a:r>
            <a:r>
              <a:rPr lang="de-DE" sz="2300" dirty="0" smtClean="0"/>
              <a:t>Person nach Prüfung der Wahlberechtigung (Station 3)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nach Freigabe: Einwurf des Stimmzettels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6195393" y="2279043"/>
            <a:ext cx="3981450" cy="4093877"/>
            <a:chOff x="6195393" y="2279043"/>
            <a:chExt cx="3981450" cy="4093877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 rotWithShape="1">
            <a:blip r:embed="rId2"/>
            <a:srcRect b="2168"/>
            <a:stretch/>
          </p:blipFill>
          <p:spPr>
            <a:xfrm>
              <a:off x="6195393" y="2279043"/>
              <a:ext cx="3981450" cy="3960440"/>
            </a:xfrm>
            <a:prstGeom prst="rect">
              <a:avLst/>
            </a:prstGeom>
          </p:spPr>
        </p:pic>
        <p:sp>
          <p:nvSpPr>
            <p:cNvPr id="7" name="Textfeld 6"/>
            <p:cNvSpPr txBox="1"/>
            <p:nvPr/>
          </p:nvSpPr>
          <p:spPr>
            <a:xfrm rot="5400000">
              <a:off x="7861463" y="5442332"/>
              <a:ext cx="15841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chemeClr val="bg2"/>
                  </a:solidFill>
                </a:rPr>
                <a:t>© Bundeswahlleiter</a:t>
              </a:r>
              <a:endParaRPr lang="de-DE" sz="12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433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Handlungsempfehlungen zu Situationen am Wahltag</a:t>
            </a:r>
          </a:p>
          <a:p>
            <a:pPr marL="436562" lvl="1" indent="0">
              <a:spcAft>
                <a:spcPts val="1200"/>
              </a:spcAft>
              <a:buNone/>
            </a:pPr>
            <a:r>
              <a:rPr lang="de-DE" sz="2300" dirty="0" smtClean="0">
                <a:sym typeface="Symbol" panose="05050102010706020507" pitchFamily="18" charset="2"/>
              </a:rPr>
              <a:t></a:t>
            </a:r>
            <a:r>
              <a:rPr lang="de-DE" sz="2300" dirty="0" smtClean="0"/>
              <a:t> siehe Hinweise für die Wahlvorstände, Anlage 2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weitere Hinweise zur Wahlhandlung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Verbot der Doppelwahl:</a:t>
            </a:r>
            <a:endParaRPr lang="de-DE" sz="2300" dirty="0"/>
          </a:p>
          <a:p>
            <a:pPr marL="933450" lvl="2" indent="0">
              <a:spcAft>
                <a:spcPts val="1200"/>
              </a:spcAft>
              <a:buNone/>
            </a:pPr>
            <a:r>
              <a:rPr lang="de-DE" sz="1900" dirty="0" smtClean="0"/>
              <a:t>Person mit „W“-Vermerk im Wählerverzeichnis kommt ohne Wahlschein </a:t>
            </a:r>
            <a:r>
              <a:rPr lang="de-DE" sz="1900" dirty="0" smtClean="0">
                <a:sym typeface="Symbol" panose="05050102010706020507" pitchFamily="18" charset="2"/>
              </a:rPr>
              <a:t> keine Teilnahme an der Urnenwahl, da möglicherweise Stimme bereits per Briefwahl abgegeben</a:t>
            </a:r>
            <a:endParaRPr lang="de-DE" sz="19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Korrektur der Stimmabgabe:</a:t>
            </a:r>
          </a:p>
          <a:p>
            <a:pPr marL="933450" lvl="2" indent="0">
              <a:spcAft>
                <a:spcPts val="1200"/>
              </a:spcAft>
              <a:buNone/>
            </a:pPr>
            <a:r>
              <a:rPr lang="de-DE" sz="1900" dirty="0" smtClean="0"/>
              <a:t>Person will Stimmabgabe korrigieren </a:t>
            </a:r>
            <a:r>
              <a:rPr lang="de-DE" sz="1900" dirty="0" smtClean="0">
                <a:sym typeface="Symbol" panose="05050102010706020507" pitchFamily="18" charset="2"/>
              </a:rPr>
              <a:t> Aushändigung eines neuen Stimmzettels, nachdem alter Stimmzettel im Beisein der Wahlvorsteherin/des Wahlvorstehers zerrissen wurde</a:t>
            </a:r>
          </a:p>
        </p:txBody>
      </p:sp>
    </p:spTree>
    <p:extLst>
      <p:ext uri="{BB962C8B-B14F-4D97-AF65-F5344CB8AC3E}">
        <p14:creationId xmlns:p14="http://schemas.microsoft.com/office/powerpoint/2010/main" val="116704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weitere Hinweise zur Wahlhandlung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Sicherung einer störungsfreien Stimmabgabe:</a:t>
            </a:r>
            <a:endParaRPr lang="de-DE" sz="2300" dirty="0"/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Grundsatz: Ton- und Bildaufnahmen im Wahlraum unzulässig (</a:t>
            </a:r>
            <a:r>
              <a:rPr lang="de-DE" sz="1900" dirty="0">
                <a:sym typeface="Symbol" panose="05050102010706020507" pitchFamily="18" charset="2"/>
              </a:rPr>
              <a:t>auch für </a:t>
            </a:r>
            <a:r>
              <a:rPr lang="de-DE" sz="1900" dirty="0" smtClean="0">
                <a:sym typeface="Symbol" panose="05050102010706020507" pitchFamily="18" charset="2"/>
              </a:rPr>
              <a:t>Medienvertretende)  </a:t>
            </a:r>
            <a:r>
              <a:rPr lang="de-DE" sz="1900" u="sng" dirty="0" smtClean="0">
                <a:sym typeface="Symbol" panose="05050102010706020507" pitchFamily="18" charset="2"/>
              </a:rPr>
              <a:t>Ausnahme:</a:t>
            </a:r>
            <a:r>
              <a:rPr lang="de-DE" sz="1900" dirty="0" smtClean="0">
                <a:sym typeface="Symbol" panose="05050102010706020507" pitchFamily="18" charset="2"/>
              </a:rPr>
              <a:t> Einverständnis aller Personen, die aufgenommen werden sollen, liegt vor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bei störendem Verhalten von Personen </a:t>
            </a:r>
            <a:r>
              <a:rPr lang="de-DE" sz="1900" dirty="0">
                <a:sym typeface="Symbol" panose="05050102010706020507" pitchFamily="18" charset="2"/>
              </a:rPr>
              <a:t></a:t>
            </a:r>
            <a:r>
              <a:rPr lang="de-DE" sz="1900" dirty="0" smtClean="0">
                <a:sym typeface="Symbol" panose="05050102010706020507" pitchFamily="18" charset="2"/>
              </a:rPr>
              <a:t> Gebrauch des Hausrechts durch Wahlvorstand zulässig </a:t>
            </a:r>
            <a:r>
              <a:rPr lang="de-DE" sz="1900" dirty="0" smtClean="0">
                <a:sym typeface="Symbol" panose="05050102010706020507" pitchFamily="18" charset="2"/>
                <a:hlinkClick r:id="rId3" action="ppaction://hlinksldjump"/>
              </a:rPr>
              <a:t>(§ 31 BWG</a:t>
            </a:r>
            <a:r>
              <a:rPr lang="de-DE" sz="1900" dirty="0" smtClean="0">
                <a:sym typeface="Symbol" panose="05050102010706020507" pitchFamily="18" charset="2"/>
              </a:rPr>
              <a:t>)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bei überlangem Aufenthalt von Personen in der Wahlkabine  Aufforderung zum Verlassen der Wahlkabine, damit nachfolgende Personen wählen können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dabei ruhig und bestimmend auftreten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im Notfall Ordnungsamt oder Polizei rufen</a:t>
            </a:r>
          </a:p>
        </p:txBody>
      </p:sp>
    </p:spTree>
    <p:extLst>
      <p:ext uri="{BB962C8B-B14F-4D97-AF65-F5344CB8AC3E}">
        <p14:creationId xmlns:p14="http://schemas.microsoft.com/office/powerpoint/2010/main" val="170845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800" i="1" dirty="0" smtClean="0"/>
              <a:t>Bundeswahlgesetz (BWG)</a:t>
            </a:r>
          </a:p>
          <a:p>
            <a:pPr marL="0" indent="0">
              <a:buNone/>
            </a:pPr>
            <a:r>
              <a:rPr lang="de-DE" sz="2800" i="1" dirty="0"/>
              <a:t>§ </a:t>
            </a:r>
            <a:r>
              <a:rPr lang="de-DE" sz="2800" i="1" dirty="0" smtClean="0"/>
              <a:t>31 Öffentlichkeit der Wahlhandlung</a:t>
            </a:r>
          </a:p>
          <a:p>
            <a:pPr marL="0" indent="0">
              <a:buNone/>
            </a:pPr>
            <a:endParaRPr lang="de-DE" sz="2800" i="1" dirty="0" smtClean="0"/>
          </a:p>
          <a:p>
            <a:pPr marL="0" indent="0">
              <a:buNone/>
            </a:pPr>
            <a:r>
              <a:rPr lang="de-DE" sz="2400" i="1" dirty="0"/>
              <a:t>Die Wahlhandlung ist öffentlich. Der Wahlvorstand kann Personen, die die Ordnung und Ruhe stören, aus dem Wahlraum verweisen.</a:t>
            </a:r>
            <a:endParaRPr lang="de-DE" sz="2400" i="1" dirty="0" smtClean="0"/>
          </a:p>
          <a:p>
            <a:pPr marL="0" indent="0">
              <a:buNone/>
            </a:pPr>
            <a:endParaRPr lang="de-DE" sz="2800" dirty="0" smtClean="0"/>
          </a:p>
          <a:p>
            <a:pPr marL="0" indent="0">
              <a:buNone/>
            </a:pPr>
            <a:endParaRPr lang="de-DE" sz="2800" dirty="0"/>
          </a:p>
          <a:p>
            <a:pPr marL="0" indent="0">
              <a:buNone/>
            </a:pPr>
            <a:endParaRPr lang="de-DE" sz="2800" dirty="0" smtClean="0"/>
          </a:p>
          <a:p>
            <a:pPr marL="0" indent="0">
              <a:buNone/>
            </a:pP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  <a:hlinkClick r:id="rId3" action="ppaction://hlinksldjump"/>
              </a:rPr>
              <a:t>[zurück]</a:t>
            </a:r>
            <a:endParaRPr lang="de-DE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358033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Beendigung der Wahlhandlung um 18 Uhr</a:t>
            </a:r>
            <a:endParaRPr lang="de-DE" sz="1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noch anwesende Personen im Wahlraum sowie Personen, die sich vor 18 Uhr in die Warteschlange eingereiht hatten, müssen zur Stimmabgabe zugelassen werden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Unterlagen (nicht ausgegebene Stimmzettel, Wählerverzeichnis, usw.) sind von den Tischen zu entfernen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Überprüfung der Wahlurne auf Unversehrtheit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Die Öffentlichkeit muss ununterbrochen gewährleistet sein.</a:t>
            </a:r>
          </a:p>
        </p:txBody>
      </p:sp>
    </p:spTree>
    <p:extLst>
      <p:ext uri="{BB962C8B-B14F-4D97-AF65-F5344CB8AC3E}">
        <p14:creationId xmlns:p14="http://schemas.microsoft.com/office/powerpoint/2010/main" val="119079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4. Ermittlung des Wahlergebnisses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5749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für Wahlbezirke mit zwei Wahlräumen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Wahlvorstand des nicht auszählenden Wahlraums: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alle </a:t>
            </a:r>
            <a:r>
              <a:rPr lang="de-DE" sz="1900" dirty="0" err="1" smtClean="0"/>
              <a:t>MdW</a:t>
            </a:r>
            <a:r>
              <a:rPr lang="de-DE" sz="1900" dirty="0" smtClean="0"/>
              <a:t> unterschreiben die Wahlniederschrift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Wahlvorsteher/in, schriftführende Person und ein weiteres </a:t>
            </a:r>
            <a:r>
              <a:rPr lang="de-DE" sz="1900" dirty="0" err="1" smtClean="0"/>
              <a:t>MdW</a:t>
            </a:r>
            <a:r>
              <a:rPr lang="de-DE" sz="1900" dirty="0" smtClean="0"/>
              <a:t> bringen unverzüglich alle verpackten Wahlmaterialien einschließlich der verschlossenen Wahlurne, des Wählerverzeichnisses, der einbehaltenen Wahlscheine und der Wahlniederschrift zum auszählenden Wahlraum/Wahlvorstand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a</a:t>
            </a:r>
            <a:r>
              <a:rPr lang="de-DE" sz="2300" dirty="0" smtClean="0"/>
              <a:t>uszählender Wahlvorstand wartet </a:t>
            </a:r>
            <a:r>
              <a:rPr lang="de-DE" sz="2300" dirty="0"/>
              <a:t>mit Beginn der Ergebnisermittlung bis zur Übergabe durch den abgebenden </a:t>
            </a:r>
            <a:r>
              <a:rPr lang="de-DE" sz="2300" dirty="0" smtClean="0"/>
              <a:t>Wahlvorstand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Übergabe wird in beiden Wahlniederschriften dokumentiert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235733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für kleine Wahlbezirke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17.30 Uhr: Zählung der Stimmabgabevermerke im Wählerverzeichnis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b</a:t>
            </a:r>
            <a:r>
              <a:rPr lang="de-DE" sz="2300" dirty="0" smtClean="0"/>
              <a:t>ei mehr als 30 Wählenden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Wahlbehörde wird informiert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nach 18 Uhr erfolgt die Ergebnisermittlung vor Ort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bei weniger als 30 Wählenden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 Anzahl aller weiteren Wählenden beobachten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 Zählung gegebenenfalls um 18 Uhr wiederholen</a:t>
            </a:r>
          </a:p>
        </p:txBody>
      </p:sp>
    </p:spTree>
    <p:extLst>
      <p:ext uri="{BB962C8B-B14F-4D97-AF65-F5344CB8AC3E}">
        <p14:creationId xmlns:p14="http://schemas.microsoft.com/office/powerpoint/2010/main" val="178803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85227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für kleine Wahlbezirke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bei weniger als 30 Wählenden bis 18 Uhr: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Wahlbehörde informieren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verschlossene </a:t>
            </a:r>
            <a:r>
              <a:rPr lang="de-DE" sz="1900" dirty="0"/>
              <a:t>Wahlurne, </a:t>
            </a:r>
            <a:r>
              <a:rPr lang="de-DE" sz="1900" dirty="0" smtClean="0"/>
              <a:t>Wählerverzeichnis</a:t>
            </a:r>
            <a:r>
              <a:rPr lang="de-DE" sz="1900" dirty="0"/>
              <a:t>, </a:t>
            </a:r>
            <a:r>
              <a:rPr lang="de-DE" sz="1900" dirty="0" smtClean="0"/>
              <a:t>Abschlussbeurkundung </a:t>
            </a:r>
            <a:r>
              <a:rPr lang="de-DE" sz="1900" dirty="0"/>
              <a:t>des </a:t>
            </a:r>
            <a:r>
              <a:rPr lang="de-DE" sz="1900" dirty="0" smtClean="0"/>
              <a:t>Wählerverzeichnisses, einbehaltenen </a:t>
            </a:r>
            <a:r>
              <a:rPr lang="de-DE" sz="1900" dirty="0"/>
              <a:t>Wahlscheine </a:t>
            </a:r>
            <a:r>
              <a:rPr lang="de-DE" sz="1900" dirty="0" smtClean="0"/>
              <a:t>sind zu verpacken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übrige </a:t>
            </a:r>
            <a:r>
              <a:rPr lang="de-DE" sz="1900" dirty="0"/>
              <a:t>Wahlunterlagen </a:t>
            </a:r>
            <a:r>
              <a:rPr lang="de-DE" sz="1900" dirty="0" smtClean="0"/>
              <a:t>(Niederschrift</a:t>
            </a:r>
            <a:r>
              <a:rPr lang="de-DE" sz="1900" dirty="0"/>
              <a:t>, </a:t>
            </a:r>
            <a:r>
              <a:rPr lang="de-DE" sz="1900" dirty="0" smtClean="0"/>
              <a:t>einbehaltene Wahlbenachrichtigungen </a:t>
            </a:r>
            <a:r>
              <a:rPr lang="de-DE" sz="1900" dirty="0"/>
              <a:t>und leere Stimmzettel) </a:t>
            </a:r>
            <a:r>
              <a:rPr lang="de-DE" sz="1900" dirty="0" smtClean="0"/>
              <a:t>für Übergabe an Wahlbehörde separat verpacken 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Wahlniederschrift </a:t>
            </a:r>
            <a:r>
              <a:rPr lang="de-DE" sz="1900" dirty="0"/>
              <a:t>ist von allen </a:t>
            </a:r>
            <a:r>
              <a:rPr lang="de-DE" sz="1900" dirty="0" err="1"/>
              <a:t>MdW</a:t>
            </a:r>
            <a:r>
              <a:rPr lang="de-DE" sz="1900" dirty="0"/>
              <a:t> zu </a:t>
            </a:r>
            <a:r>
              <a:rPr lang="de-DE" sz="1900" dirty="0" smtClean="0"/>
              <a:t>unterschreiben</a:t>
            </a:r>
          </a:p>
          <a:p>
            <a:pPr lvl="2">
              <a:spcAft>
                <a:spcPts val="1200"/>
              </a:spcAft>
            </a:pPr>
            <a:r>
              <a:rPr lang="de-DE" sz="1900" dirty="0"/>
              <a:t>Wahlvorsteher/in, schriftführende </a:t>
            </a:r>
            <a:r>
              <a:rPr lang="de-DE" sz="1900" dirty="0" smtClean="0"/>
              <a:t>Person, ein </a:t>
            </a:r>
            <a:r>
              <a:rPr lang="de-DE" sz="1900" dirty="0"/>
              <a:t>weiteres </a:t>
            </a:r>
            <a:r>
              <a:rPr lang="de-DE" sz="1900" dirty="0" err="1"/>
              <a:t>MdW</a:t>
            </a:r>
            <a:r>
              <a:rPr lang="de-DE" sz="1900" dirty="0"/>
              <a:t> </a:t>
            </a:r>
            <a:r>
              <a:rPr lang="de-DE" sz="1900" dirty="0" smtClean="0"/>
              <a:t>sowie etwaige Wahlbeobachtende bringen </a:t>
            </a:r>
            <a:r>
              <a:rPr lang="de-DE" sz="1900" dirty="0"/>
              <a:t>unverzüglich alle verpackten </a:t>
            </a:r>
            <a:r>
              <a:rPr lang="de-DE" sz="1900" dirty="0" smtClean="0"/>
              <a:t>Wahlmaterialien zu dem von der Kreiswahlleitung festgelegten aufnehmenden Wahlvorstand</a:t>
            </a:r>
          </a:p>
          <a:p>
            <a:pPr lvl="2">
              <a:spcAft>
                <a:spcPts val="1200"/>
              </a:spcAft>
            </a:pPr>
            <a:r>
              <a:rPr lang="de-DE" sz="1900" dirty="0"/>
              <a:t>an der Tür </a:t>
            </a:r>
            <a:r>
              <a:rPr lang="de-DE" sz="1900" dirty="0" smtClean="0"/>
              <a:t>Hinweis anbringen, dass Auszählung in anderem Wahlraum erfolgt</a:t>
            </a:r>
          </a:p>
          <a:p>
            <a:pPr marL="995362" lvl="2" indent="0">
              <a:spcAft>
                <a:spcPts val="1200"/>
              </a:spcAft>
              <a:buNone/>
            </a:pPr>
            <a:endParaRPr lang="de-DE" sz="1900" dirty="0" smtClean="0"/>
          </a:p>
        </p:txBody>
      </p:sp>
    </p:spTree>
    <p:extLst>
      <p:ext uri="{BB962C8B-B14F-4D97-AF65-F5344CB8AC3E}">
        <p14:creationId xmlns:p14="http://schemas.microsoft.com/office/powerpoint/2010/main" val="326885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für aufnehmende Wahlvorstände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nach Abschluss der Wahlhandlung mit der Öffnung der Wahlurne warten, bis die Wahlbehörde mitgeteilt hat, ob ein abgebender Wahlvorstand erscheinen wird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kein abgebender Wahlvorstand </a:t>
            </a:r>
            <a:r>
              <a:rPr lang="de-DE" sz="2300" dirty="0" smtClean="0">
                <a:sym typeface="Symbol" panose="05050102010706020507" pitchFamily="18" charset="2"/>
              </a:rPr>
              <a:t> Beginn der Ergebnisermittlung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nach erscheinen des abgebenden Wahlvorstands: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Übergabe der Wahlmaterialien wird in beiden Wahlniederschriften dokumentiert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Beginn der Ergebnisermittlung (Stimmzettel beider Wahlurnen sind zu vermischen!)</a:t>
            </a:r>
          </a:p>
          <a:p>
            <a:pPr>
              <a:spcAft>
                <a:spcPts val="1200"/>
              </a:spcAft>
              <a:buFont typeface="Symbol" panose="05050102010706020507" pitchFamily="18" charset="2"/>
              <a:buChar char="-"/>
            </a:pPr>
            <a:r>
              <a:rPr lang="de-DE" sz="2300" dirty="0" smtClean="0">
                <a:sym typeface="Symbol" panose="05050102010706020507" pitchFamily="18" charset="2"/>
              </a:rPr>
              <a:t>nach Übergabe beendet der abgebende Wahlvorstand seine Tätigkeit</a:t>
            </a:r>
          </a:p>
        </p:txBody>
      </p:sp>
    </p:spTree>
    <p:extLst>
      <p:ext uri="{BB962C8B-B14F-4D97-AF65-F5344CB8AC3E}">
        <p14:creationId xmlns:p14="http://schemas.microsoft.com/office/powerpoint/2010/main" val="28478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Auszählanleitung in die Mitte der Erfassungstabelle legen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farbige Pfeile zeigen an, in welches Feld die jeweiligen Ergebnisse eingetragen werden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Empfehlung: Arbeitsschritte der Anleitung laut vorlesen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849" y="4140547"/>
            <a:ext cx="1674141" cy="30603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163" y="4105259"/>
            <a:ext cx="1746101" cy="3095641"/>
          </a:xfrm>
          <a:prstGeom prst="rect">
            <a:avLst/>
          </a:prstGeom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437" y="4140547"/>
            <a:ext cx="1701275" cy="30603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095" y="4176463"/>
            <a:ext cx="1639860" cy="234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3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1. Schritt: Eintragen der Zahl der Wahlberechtigten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schriftführende Person: Übertragung der Werte </a:t>
            </a:r>
            <a:r>
              <a:rPr lang="de-DE" sz="2300" b="1" dirty="0" smtClean="0"/>
              <a:t>A1</a:t>
            </a:r>
            <a:r>
              <a:rPr lang="de-DE" sz="2300" dirty="0" smtClean="0"/>
              <a:t> und </a:t>
            </a:r>
            <a:r>
              <a:rPr lang="de-DE" sz="2300" b="1" dirty="0" smtClean="0"/>
              <a:t>A2</a:t>
            </a:r>
            <a:r>
              <a:rPr lang="de-DE" sz="2300" dirty="0" smtClean="0"/>
              <a:t> sowie </a:t>
            </a:r>
            <a:r>
              <a:rPr lang="de-DE" sz="2300" b="1" dirty="0" smtClean="0"/>
              <a:t>A1+A2</a:t>
            </a:r>
            <a:r>
              <a:rPr lang="de-DE" sz="2300" dirty="0" smtClean="0"/>
              <a:t> in die Erfassungstabelle</a:t>
            </a:r>
            <a:endParaRPr lang="de-DE" sz="2300" dirty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Formular mit den entsprechenden Werten ist dem Wählerverzeichnis beigefügt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t="5350"/>
          <a:stretch/>
        </p:blipFill>
        <p:spPr>
          <a:xfrm>
            <a:off x="1930001" y="4121859"/>
            <a:ext cx="6431211" cy="2943985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</p:pic>
      <p:sp>
        <p:nvSpPr>
          <p:cNvPr id="7" name="Textfeld 6"/>
          <p:cNvSpPr txBox="1"/>
          <p:nvPr/>
        </p:nvSpPr>
        <p:spPr>
          <a:xfrm>
            <a:off x="8447181" y="5434628"/>
            <a:ext cx="22321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Hinweis:</a:t>
            </a:r>
          </a:p>
          <a:p>
            <a:r>
              <a:rPr lang="de-DE" dirty="0" smtClean="0"/>
              <a:t>Diese </a:t>
            </a:r>
            <a:r>
              <a:rPr lang="de-DE" dirty="0"/>
              <a:t>Tätigkeit kann schon vor 18 Uhr ausgeführt </a:t>
            </a:r>
            <a:r>
              <a:rPr lang="de-DE" dirty="0" smtClean="0"/>
              <a:t>werden. 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13612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20420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2. Schritt: Ermitteln der Zahl der Wählenden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schriftführende Person: 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Zählung der Stimmabgabevermerke im Wählerverzeichnis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Zählung der einbehaltenen gültigen Wahlscheine </a:t>
            </a:r>
            <a:r>
              <a:rPr lang="de-DE" sz="1900" b="1" dirty="0" smtClean="0"/>
              <a:t>B1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Eintragung in die Auszählanleitung und Ermittlung der Zahl der Wählenden </a:t>
            </a:r>
            <a:r>
              <a:rPr lang="de-DE" sz="1900" b="1" dirty="0" smtClean="0"/>
              <a:t>B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i</a:t>
            </a:r>
            <a:r>
              <a:rPr lang="de-DE" sz="2300" dirty="0" smtClean="0"/>
              <a:t>m 4. Schritt: Abgleich der </a:t>
            </a:r>
            <a:r>
              <a:rPr lang="de-DE" sz="2300" smtClean="0"/>
              <a:t/>
            </a:r>
            <a:br>
              <a:rPr lang="de-DE" sz="2300" smtClean="0"/>
            </a:br>
            <a:r>
              <a:rPr lang="de-DE" sz="2300" smtClean="0"/>
              <a:t>ermittelten </a:t>
            </a:r>
            <a:r>
              <a:rPr lang="de-DE" sz="2300" dirty="0" smtClean="0"/>
              <a:t>Zahl der Wählenden </a:t>
            </a:r>
            <a:r>
              <a:rPr lang="de-DE" sz="2300" b="1" dirty="0" smtClean="0"/>
              <a:t>B</a:t>
            </a:r>
            <a:r>
              <a:rPr lang="de-DE" sz="2300" dirty="0" smtClean="0"/>
              <a:t/>
            </a:r>
            <a:br>
              <a:rPr lang="de-DE" sz="2300" dirty="0" smtClean="0"/>
            </a:br>
            <a:r>
              <a:rPr lang="de-DE" sz="2300" dirty="0" smtClean="0"/>
              <a:t>mit der Anzahl der Stimmzettel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764" y="4572719"/>
            <a:ext cx="4476750" cy="2257425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600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8360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3. Schritt: Sortieren der Stimmzettel in vier 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3. Schritt auslegen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Öffnung und Entleerung der Wahlurne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Entfaltung und Zuordnung der Stimmzettel zum jeweiligen Sortierblatt</a:t>
            </a:r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3" b="23479"/>
          <a:stretch/>
        </p:blipFill>
        <p:spPr>
          <a:xfrm>
            <a:off x="1104754" y="3420590"/>
            <a:ext cx="6696744" cy="1368153"/>
          </a:xfrm>
          <a:prstGeom prst="rect">
            <a:avLst/>
          </a:prstGeom>
        </p:spPr>
      </p:pic>
      <p:grpSp>
        <p:nvGrpSpPr>
          <p:cNvPr id="7" name="Gruppieren 6"/>
          <p:cNvGrpSpPr/>
          <p:nvPr/>
        </p:nvGrpSpPr>
        <p:grpSpPr>
          <a:xfrm>
            <a:off x="7939997" y="4788743"/>
            <a:ext cx="2541428" cy="2232248"/>
            <a:chOff x="7756765" y="2919996"/>
            <a:chExt cx="2541428" cy="2232248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3"/>
            <a:srcRect t="9192"/>
            <a:stretch/>
          </p:blipFill>
          <p:spPr>
            <a:xfrm>
              <a:off x="7756765" y="2919996"/>
              <a:ext cx="2402930" cy="2134286"/>
            </a:xfrm>
            <a:prstGeom prst="rect">
              <a:avLst/>
            </a:prstGeom>
          </p:spPr>
        </p:pic>
        <p:sp>
          <p:nvSpPr>
            <p:cNvPr id="10" name="Textfeld 9"/>
            <p:cNvSpPr txBox="1"/>
            <p:nvPr/>
          </p:nvSpPr>
          <p:spPr>
            <a:xfrm rot="5400000">
              <a:off x="9367606" y="4221656"/>
              <a:ext cx="15841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chemeClr val="bg2"/>
                  </a:solidFill>
                </a:rPr>
                <a:t>© Bundeswahlleiter</a:t>
              </a:r>
              <a:endParaRPr lang="de-DE" sz="12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49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20420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3. Schritt: Sortieren der Stimmzettel in vier 		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1:</a:t>
            </a:r>
            <a:r>
              <a:rPr lang="de-DE" sz="2300" dirty="0" smtClean="0"/>
              <a:t> Erststimme = Zweitstimme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Alle Stimmzettel, bei denen die Erst- und Zweitstimmen gleich sind, werden der dem Sortierblatt entsprechenden Partei zugeordnet.</a:t>
            </a:r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491" y="4243923"/>
            <a:ext cx="5543983" cy="270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1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620024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3. Schritt: Sortieren der Stimmzettel in vier 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2:</a:t>
            </a:r>
            <a:r>
              <a:rPr lang="de-DE" sz="2300" dirty="0" smtClean="0"/>
              <a:t> Erststimme ≠ Zweitstimme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Alle Stimmzettel, bei denen Erst- und Zweitstimme ungleich sind, kommen auf einen einzigen Stapel.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Stimmzettel, auf denen nur die Erst- oder nur die Zweitstimme abgegeben wurde, gehören auch auf diesen Stapel.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012" y="1840867"/>
            <a:ext cx="2304256" cy="514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7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56424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3. Schritt: Sortieren der Stimmzettel in vier 		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3:</a:t>
            </a:r>
            <a:r>
              <a:rPr lang="de-DE" sz="2300" dirty="0" smtClean="0"/>
              <a:t> ungekennzeichnete Stimmzettel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Auf diesem Stapel befinden sich nur leere bzw. ungekennzeichnete Stimmzettel.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996" y="3204567"/>
            <a:ext cx="2376264" cy="369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33199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3. Schritt: Sortieren der Stimmzettel in vier 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4:</a:t>
            </a:r>
            <a:r>
              <a:rPr lang="de-DE" sz="2300" dirty="0" smtClean="0"/>
              <a:t> Stimmzettel, über die gesondert beschlossen wird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Stimmzettel, auf denen der Wille der wählenden Person nicht eindeutig erkennbar ist, sind diesem Stapel zuzuordnen. Das sind grundsätzlich alle Stimmzettel, die den anderen Stapelgruppen nicht zuzuordnen waren.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437" y="2268463"/>
            <a:ext cx="2892847" cy="468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0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4. Schritt: Auszählen der Stapel und Ermitteln der Zahl 		der Wählenden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Auszählung der Stimmzettel aller Stapel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der ermittelten Zahl auf das zugehörige Sortierblatt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schriftführende Person: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Bildung der Gesamtzahl aller Stimmzettel </a:t>
            </a:r>
            <a:r>
              <a:rPr lang="de-DE" sz="1900" b="1" dirty="0" smtClean="0"/>
              <a:t>B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Eintragung der Summe in die Auszählanleitung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1" t="8619" r="10890" b="9555"/>
          <a:stretch/>
        </p:blipFill>
        <p:spPr>
          <a:xfrm>
            <a:off x="7362924" y="3981395"/>
            <a:ext cx="3096345" cy="299646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324" y="5685333"/>
            <a:ext cx="3670918" cy="1069480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4932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56424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4. Schritt: Auszählen der Stapel und Ermitteln der Zahl 		der Wählenden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Überprüfung, ob die Anzahl der Stimmzettel </a:t>
            </a:r>
            <a:r>
              <a:rPr lang="de-DE" sz="2300" b="1" dirty="0" smtClean="0"/>
              <a:t>B</a:t>
            </a:r>
            <a:r>
              <a:rPr lang="de-DE" sz="2300" dirty="0" smtClean="0"/>
              <a:t> mit der Anzahl der Wählenden </a:t>
            </a:r>
            <a:r>
              <a:rPr lang="de-DE" sz="2300" b="1" dirty="0" smtClean="0"/>
              <a:t>B</a:t>
            </a:r>
            <a:r>
              <a:rPr lang="de-DE" sz="2300" dirty="0" smtClean="0"/>
              <a:t> aus dem 2. Schritt übereinstimmt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Kontrollrechnung:</a:t>
            </a:r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04" y="4169277"/>
            <a:ext cx="6812607" cy="292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6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4. Schritt: Auszählen der Stapel und Ermitteln der Zahl 		der Wählenden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bei Differenzen ist die Anzahl der Stimmzettel die maßgebliche Anzahl der Wählenden </a:t>
            </a:r>
            <a:r>
              <a:rPr lang="de-DE" sz="2300" b="1" dirty="0" smtClean="0"/>
              <a:t>B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Übertragung der Zahl der Wählenden </a:t>
            </a:r>
            <a:r>
              <a:rPr lang="de-DE" sz="2300" b="1" dirty="0" smtClean="0"/>
              <a:t>B</a:t>
            </a:r>
            <a:r>
              <a:rPr lang="de-DE" sz="2300" dirty="0" smtClean="0"/>
              <a:t> und Zahl der einbehaltenen gültigen Wahlscheine </a:t>
            </a:r>
            <a:r>
              <a:rPr lang="de-DE" sz="2300" b="1" dirty="0" smtClean="0"/>
              <a:t>B1</a:t>
            </a:r>
            <a:r>
              <a:rPr lang="de-DE" sz="2300" dirty="0" smtClean="0"/>
              <a:t> in die Erfassungstabelle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396" y="4649953"/>
            <a:ext cx="5482450" cy="240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6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5. Schritt: Eintragen der Zählergebnisse der 				Stapelgruppe 1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der auf den Sortierblättern vermerkten Zählergebnisse in die 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1" t="8619" r="10890" b="9555"/>
          <a:stretch/>
        </p:blipFill>
        <p:spPr>
          <a:xfrm>
            <a:off x="247724" y="3984622"/>
            <a:ext cx="2677386" cy="259101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/>
          <a:srcRect l="663" t="4553" r="663" b="118"/>
          <a:stretch/>
        </p:blipFill>
        <p:spPr>
          <a:xfrm>
            <a:off x="3042444" y="3655525"/>
            <a:ext cx="7560840" cy="338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9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6. Schritt: Eintragen der Zählergebnisse der 				Stapelgruppe 3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der auf den Sortierblättern vermerkten Zählergebnisse in die 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t="1462"/>
          <a:stretch/>
        </p:blipFill>
        <p:spPr>
          <a:xfrm>
            <a:off x="1349441" y="3636615"/>
            <a:ext cx="8205656" cy="346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564240" cy="540129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7. Schritt: Sortieren und Auszählen der Stapelgruppe 2 - 		Zweitstimmen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7. Schritt auslegen</a:t>
            </a:r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Zuordnung der Stimmzettel zu den Sortierblättern anhand der </a:t>
            </a:r>
            <a:r>
              <a:rPr lang="de-DE" sz="2300" u="sng" dirty="0" smtClean="0"/>
              <a:t>Zweitstimmen</a:t>
            </a:r>
            <a:r>
              <a:rPr lang="de-DE" sz="2300" dirty="0" smtClean="0"/>
              <a:t> (rechte Seite des Stimmzettels)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einschließlich der Stimmzettel, deren Zweitstimme nicht vergeben wurde und deren Erststimme gültig ist.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Zählung der Stimmzettel je Stapel und Eintragung des Zählergebnisses auf das zugehörige Sortierblatt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" t="32858" r="4637" b="43334"/>
          <a:stretch/>
        </p:blipFill>
        <p:spPr>
          <a:xfrm>
            <a:off x="3294062" y="3276575"/>
            <a:ext cx="6013077" cy="128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537085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7. Schritt: Sortieren und Auszählen der Stapelgruppe 2 - 		Zweitstimmen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Eintragung der auf den Sortierblättern vermerkten Zählergebnisse in die </a:t>
            </a:r>
            <a:r>
              <a:rPr lang="de-DE" sz="2300" dirty="0" smtClean="0"/>
              <a:t>Erfassungstabelle in </a:t>
            </a:r>
            <a:r>
              <a:rPr lang="de-DE" sz="2300" dirty="0"/>
              <a:t>Spalte ZS </a:t>
            </a:r>
            <a:r>
              <a:rPr lang="de-DE" sz="2300" dirty="0" smtClean="0"/>
              <a:t>II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l="596" t="648" r="-1"/>
          <a:stretch/>
        </p:blipFill>
        <p:spPr>
          <a:xfrm>
            <a:off x="1467170" y="3636615"/>
            <a:ext cx="7627867" cy="349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0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5329286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8</a:t>
            </a:r>
            <a:r>
              <a:rPr lang="de-DE" sz="2800" dirty="0" smtClean="0"/>
              <a:t>. Schritt: Sortieren und Auszählen der Stapelgruppe 2 - 		Erststimmen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8. Schritt auslegen</a:t>
            </a:r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Zuordnung der Stimmzettel zu den Sortierblättern anhand der </a:t>
            </a:r>
            <a:r>
              <a:rPr lang="de-DE" sz="2300" u="sng" dirty="0" smtClean="0"/>
              <a:t>Erststimmen</a:t>
            </a:r>
            <a:r>
              <a:rPr lang="de-DE" sz="2300" dirty="0" smtClean="0"/>
              <a:t> (linke Seite des Stimmzettels)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einschließlich der Stimmzettel, deren Erststimme nicht vergeben wurde und deren Zweitstimme gültig ist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Zählung der Stimmzettel je Stapel und Eintragung des Zählergebnisses auf das zugehörige Sortierblatt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" t="32858" r="4857" b="44286"/>
          <a:stretch/>
        </p:blipFill>
        <p:spPr>
          <a:xfrm>
            <a:off x="2322364" y="3276575"/>
            <a:ext cx="7704856" cy="13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8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2"/>
            <a:ext cx="9492232" cy="543718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8. Schritt: Sortieren und Auszählen der Stapelgruppe 2 - 		Erststimmen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Eintragung der auf den Sortierblättern vermerkten Zählergebnisse </a:t>
            </a:r>
            <a:r>
              <a:rPr lang="de-DE" sz="2300" dirty="0" smtClean="0"/>
              <a:t>in </a:t>
            </a:r>
            <a:r>
              <a:rPr lang="de-DE" sz="2300" dirty="0"/>
              <a:t>Spalte ZS </a:t>
            </a:r>
            <a:r>
              <a:rPr lang="de-DE" sz="2300" dirty="0" smtClean="0"/>
              <a:t>II der 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t="1792"/>
          <a:stretch/>
        </p:blipFill>
        <p:spPr>
          <a:xfrm>
            <a:off x="1513494" y="3590851"/>
            <a:ext cx="7535220" cy="350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4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564240" cy="537028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9. Schritt: Sortieren und Auszählen der Stapelgruppe 4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 jeden Stimmzettel muss ein Beschluss gefasst werden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Beschluss wird auf der Rückseite jedes Stimmzettels vermerkt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Stimmenzählung/Eintragung in Spalte ZS III der Erfassungstabelle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435" y="4191519"/>
            <a:ext cx="1701009" cy="275746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/>
          <a:srcRect l="1010" t="1722"/>
          <a:stretch/>
        </p:blipFill>
        <p:spPr>
          <a:xfrm>
            <a:off x="3172959" y="3996655"/>
            <a:ext cx="6723745" cy="313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3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10.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Bildung </a:t>
            </a:r>
            <a:r>
              <a:rPr lang="de-DE" sz="2300" dirty="0"/>
              <a:t>der Spaltensummen für ZS I, ZS II und ZS </a:t>
            </a:r>
            <a:r>
              <a:rPr lang="de-DE" sz="2300" dirty="0" smtClean="0"/>
              <a:t>III und Eintragung bei </a:t>
            </a:r>
            <a:r>
              <a:rPr lang="de-DE" sz="2300" b="1" dirty="0" smtClean="0"/>
              <a:t>D</a:t>
            </a:r>
            <a:r>
              <a:rPr lang="de-DE" sz="2300" dirty="0" smtClean="0"/>
              <a:t> (gültige Erststimmen insgesamt) 	           und </a:t>
            </a:r>
            <a:r>
              <a:rPr lang="de-DE" sz="2300" b="1" dirty="0" smtClean="0"/>
              <a:t>F</a:t>
            </a:r>
            <a:r>
              <a:rPr lang="de-DE" sz="2300" dirty="0" smtClean="0"/>
              <a:t> (gültige Zweitstimmen insgesamt).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308" y="3492599"/>
            <a:ext cx="688657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0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10.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Bildung </a:t>
            </a:r>
            <a:r>
              <a:rPr lang="de-DE" sz="2300" dirty="0"/>
              <a:t>der </a:t>
            </a:r>
            <a:r>
              <a:rPr lang="de-DE" sz="2300" dirty="0" smtClean="0"/>
              <a:t>Zeilensummen </a:t>
            </a:r>
            <a:r>
              <a:rPr lang="de-DE" sz="2300" dirty="0"/>
              <a:t>für </a:t>
            </a:r>
            <a:r>
              <a:rPr lang="de-DE" sz="2300" b="1" dirty="0" smtClean="0"/>
              <a:t>C</a:t>
            </a:r>
            <a:r>
              <a:rPr lang="de-DE" sz="2300" dirty="0" smtClean="0"/>
              <a:t> und </a:t>
            </a:r>
            <a:r>
              <a:rPr lang="de-DE" sz="2300" b="1" dirty="0" smtClean="0"/>
              <a:t>E</a:t>
            </a:r>
            <a:r>
              <a:rPr lang="de-DE" sz="2300" dirty="0" smtClean="0"/>
              <a:t> sowie für </a:t>
            </a:r>
            <a:r>
              <a:rPr lang="de-DE" sz="2300" b="1" dirty="0" smtClean="0"/>
              <a:t>D1, D2, D3 … </a:t>
            </a:r>
            <a:r>
              <a:rPr lang="de-DE" sz="2300" dirty="0" smtClean="0"/>
              <a:t>und </a:t>
            </a:r>
            <a:r>
              <a:rPr lang="de-DE" sz="2300" b="1" dirty="0" smtClean="0"/>
              <a:t>F1, F2, F3 … </a:t>
            </a:r>
            <a:r>
              <a:rPr lang="de-DE" sz="2300" dirty="0" smtClean="0"/>
              <a:t>und Eintragung in Spalte „Insgesamt – Summe ZS I bis ZS III“.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260" y="3348583"/>
            <a:ext cx="7728859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36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10081120" cy="572452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10.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Kontrollrechnungen in Erfassungstabelle im </a:t>
            </a:r>
            <a:r>
              <a:rPr lang="de-DE" sz="2300" dirty="0" smtClean="0"/>
              <a:t>rechten </a:t>
            </a:r>
            <a:r>
              <a:rPr lang="de-DE" sz="2300" dirty="0"/>
              <a:t>Blatt </a:t>
            </a:r>
            <a:r>
              <a:rPr lang="de-DE" sz="2300" dirty="0" smtClean="0"/>
              <a:t>oben eintragen: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Kontrollrechnung 1: Summe der Erststimmen (</a:t>
            </a:r>
            <a:r>
              <a:rPr lang="de-DE" sz="1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de-DE" sz="1900" dirty="0" smtClean="0"/>
              <a:t> + </a:t>
            </a:r>
            <a:r>
              <a:rPr lang="de-DE" sz="19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de-DE" sz="1900" dirty="0" smtClean="0"/>
              <a:t> = </a:t>
            </a:r>
            <a:r>
              <a:rPr lang="de-DE" sz="1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de-DE" sz="1900" dirty="0" smtClean="0"/>
              <a:t>)</a:t>
            </a:r>
          </a:p>
          <a:p>
            <a:pPr lvl="2">
              <a:spcAft>
                <a:spcPts val="1200"/>
              </a:spcAft>
            </a:pPr>
            <a:r>
              <a:rPr lang="de-DE" sz="1900" dirty="0"/>
              <a:t>Kontrollrechnung 2: Summe der </a:t>
            </a:r>
            <a:r>
              <a:rPr lang="de-DE" sz="1900" dirty="0" smtClean="0"/>
              <a:t>Zweitstimmen (</a:t>
            </a:r>
            <a:r>
              <a:rPr lang="de-DE" sz="19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de-DE" sz="1900" dirty="0" smtClean="0"/>
              <a:t> + </a:t>
            </a:r>
            <a:r>
              <a:rPr lang="de-DE" sz="19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de-DE" sz="1900" dirty="0" smtClean="0"/>
              <a:t> = </a:t>
            </a:r>
            <a:r>
              <a:rPr lang="de-DE" sz="1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de-DE" sz="1900" dirty="0" smtClean="0"/>
              <a:t>)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1674292" y="3924647"/>
            <a:ext cx="6720682" cy="3240360"/>
            <a:chOff x="2042600" y="3973957"/>
            <a:chExt cx="6504658" cy="3119042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600" y="3973957"/>
              <a:ext cx="6488323" cy="3119042"/>
            </a:xfrm>
            <a:prstGeom prst="rect">
              <a:avLst/>
            </a:prstGeom>
          </p:spPr>
        </p:pic>
        <p:sp>
          <p:nvSpPr>
            <p:cNvPr id="8" name="Ellipse 7"/>
            <p:cNvSpPr/>
            <p:nvPr/>
          </p:nvSpPr>
          <p:spPr bwMode="auto">
            <a:xfrm>
              <a:off x="6138788" y="4340523"/>
              <a:ext cx="504056" cy="432742"/>
            </a:xfrm>
            <a:prstGeom prst="ellipse">
              <a:avLst/>
            </a:prstGeom>
            <a:noFill/>
            <a:ln w="571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8043202" y="4342619"/>
              <a:ext cx="504056" cy="432742"/>
            </a:xfrm>
            <a:prstGeom prst="ellipse">
              <a:avLst/>
            </a:prstGeom>
            <a:noFill/>
            <a:ln w="571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Rechteck 6"/>
            <p:cNvSpPr/>
            <p:nvPr/>
          </p:nvSpPr>
          <p:spPr bwMode="auto">
            <a:xfrm>
              <a:off x="5207791" y="4448882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1" name="Rechteck 10"/>
            <p:cNvSpPr/>
            <p:nvPr/>
          </p:nvSpPr>
          <p:spPr bwMode="auto">
            <a:xfrm>
              <a:off x="5749698" y="4448882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2" name="Rechteck 11"/>
            <p:cNvSpPr/>
            <p:nvPr/>
          </p:nvSpPr>
          <p:spPr bwMode="auto">
            <a:xfrm>
              <a:off x="7110237" y="4459445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3" name="Rechteck 12"/>
            <p:cNvSpPr/>
            <p:nvPr/>
          </p:nvSpPr>
          <p:spPr bwMode="auto">
            <a:xfrm>
              <a:off x="7650956" y="4459445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4" name="Textfeld 13"/>
          <p:cNvSpPr txBox="1"/>
          <p:nvPr/>
        </p:nvSpPr>
        <p:spPr>
          <a:xfrm>
            <a:off x="8544330" y="2736941"/>
            <a:ext cx="211813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900" dirty="0" smtClean="0"/>
              <a:t>Bei Differenz: Fehlersuche gemäß</a:t>
            </a:r>
          </a:p>
          <a:p>
            <a:r>
              <a:rPr lang="de-DE" sz="1900" dirty="0" smtClean="0"/>
              <a:t>Seite 26 der Auszählanleitung</a:t>
            </a:r>
            <a:endParaRPr lang="de-DE" sz="1900" dirty="0"/>
          </a:p>
        </p:txBody>
      </p:sp>
      <p:sp>
        <p:nvSpPr>
          <p:cNvPr id="15" name="Geschweifte Klammer rechts 14"/>
          <p:cNvSpPr/>
          <p:nvPr/>
        </p:nvSpPr>
        <p:spPr bwMode="auto">
          <a:xfrm>
            <a:off x="7996037" y="2943955"/>
            <a:ext cx="579225" cy="1080121"/>
          </a:xfrm>
          <a:prstGeom prst="rightBrace">
            <a:avLst>
              <a:gd name="adj1" fmla="val 8333"/>
              <a:gd name="adj2" fmla="val 47461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0283" y="3954285"/>
            <a:ext cx="2181366" cy="105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0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636" y="3681620"/>
            <a:ext cx="5953320" cy="351928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11. Schritt:</a:t>
            </a:r>
            <a:r>
              <a:rPr lang="de-DE" sz="2800" dirty="0" smtClean="0"/>
              <a:t> Übermitteln der Schnellmeldung an die 			   Wahlbehörde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nach fehlerfreier Kontrollrechnung: </a:t>
            </a:r>
            <a:r>
              <a:rPr lang="de-DE" sz="2300" u="sng" dirty="0" smtClean="0"/>
              <a:t>unverzüglich</a:t>
            </a:r>
            <a:r>
              <a:rPr lang="de-DE" sz="2300" dirty="0" smtClean="0"/>
              <a:t> telefonische Durchgabe der in der Erfassungstabelle </a:t>
            </a:r>
            <a:r>
              <a:rPr lang="de-DE" sz="2300" u="sng" dirty="0" smtClean="0"/>
              <a:t>rot umrandeten </a:t>
            </a:r>
            <a:r>
              <a:rPr lang="de-DE" sz="2300" u="sng" dirty="0"/>
              <a:t>Felder </a:t>
            </a:r>
            <a:r>
              <a:rPr lang="de-DE" sz="2300" dirty="0"/>
              <a:t>an die Wahlbehörde (</a:t>
            </a:r>
            <a:r>
              <a:rPr lang="de-DE" sz="2300" dirty="0" smtClean="0"/>
              <a:t>Wahlbezirksnummer und Ergebnisse)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sp>
        <p:nvSpPr>
          <p:cNvPr id="6" name="Textfeld 5"/>
          <p:cNvSpPr txBox="1"/>
          <p:nvPr/>
        </p:nvSpPr>
        <p:spPr>
          <a:xfrm>
            <a:off x="7650956" y="4860751"/>
            <a:ext cx="295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i="1" u="sng" dirty="0"/>
              <a:t>Hinweis:</a:t>
            </a:r>
            <a:r>
              <a:rPr lang="de-DE" sz="1800" i="1" dirty="0"/>
              <a:t> Bei </a:t>
            </a:r>
            <a:r>
              <a:rPr lang="de-DE" sz="1800" i="1" dirty="0" err="1"/>
              <a:t>unplausibler</a:t>
            </a:r>
            <a:r>
              <a:rPr lang="de-DE" sz="1800" i="1" dirty="0"/>
              <a:t> Kontrollrechnung zunächst das zuletzt gezählte </a:t>
            </a:r>
            <a:r>
              <a:rPr lang="de-DE" sz="1800" i="1" dirty="0" smtClean="0"/>
              <a:t>Ergebnis melden </a:t>
            </a:r>
            <a:r>
              <a:rPr lang="de-DE" sz="1800" i="1" dirty="0"/>
              <a:t>und anschließend Fehler </a:t>
            </a:r>
            <a:r>
              <a:rPr lang="de-DE" sz="1800" i="1" dirty="0" smtClean="0"/>
              <a:t>suchen!</a:t>
            </a:r>
            <a:endParaRPr lang="de-DE" sz="1800" i="1" dirty="0"/>
          </a:p>
        </p:txBody>
      </p:sp>
      <p:sp>
        <p:nvSpPr>
          <p:cNvPr id="16" name="Pfeil nach rechts 15"/>
          <p:cNvSpPr/>
          <p:nvPr/>
        </p:nvSpPr>
        <p:spPr bwMode="auto">
          <a:xfrm rot="2719670">
            <a:off x="2198748" y="3688252"/>
            <a:ext cx="330196" cy="195257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Pfeil nach rechts 16"/>
          <p:cNvSpPr/>
          <p:nvPr/>
        </p:nvSpPr>
        <p:spPr bwMode="auto">
          <a:xfrm rot="5400000" flipH="1">
            <a:off x="3128941" y="6898608"/>
            <a:ext cx="330242" cy="20961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Pfeil nach rechts 17"/>
          <p:cNvSpPr/>
          <p:nvPr/>
        </p:nvSpPr>
        <p:spPr bwMode="auto">
          <a:xfrm rot="5400000" flipH="1">
            <a:off x="7158595" y="6729379"/>
            <a:ext cx="330242" cy="20961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76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152E-6 -4.7722E-6 L -0.00282 -0.194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-974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152E-6 -4.7722E-6 L -0.00282 -0.194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-974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12. Schritt: Übertragung der Werte in die 					  Wahlniederschrift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Übertragung aller Werte aus der Erfassungstabelle in die Wahlniederschrift (Abschnitt 4) durch schriftführende Person</a:t>
            </a:r>
          </a:p>
          <a:p>
            <a:pPr lvl="1">
              <a:spcAft>
                <a:spcPts val="1200"/>
              </a:spcAft>
            </a:pPr>
            <a:r>
              <a:rPr lang="de-DE" sz="2300" b="1" dirty="0" smtClean="0"/>
              <a:t>Kontrolle</a:t>
            </a:r>
            <a:r>
              <a:rPr lang="de-DE" sz="2300" dirty="0" smtClean="0"/>
              <a:t> der Richtigkeit der übertragenen Werte durch anderes </a:t>
            </a:r>
            <a:r>
              <a:rPr lang="de-DE" sz="2300" dirty="0" err="1" smtClean="0"/>
              <a:t>MdW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Abzeichnung etwaiger Korrekturen durch die schriftführende Person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Wahlniederschrift ist abschließend von </a:t>
            </a:r>
            <a:r>
              <a:rPr lang="de-DE" sz="2300" b="1" dirty="0" smtClean="0"/>
              <a:t>allen</a:t>
            </a:r>
            <a:r>
              <a:rPr lang="de-DE" sz="2300" dirty="0" smtClean="0"/>
              <a:t> </a:t>
            </a:r>
            <a:r>
              <a:rPr lang="de-DE" sz="2300" dirty="0" err="1" smtClean="0"/>
              <a:t>MdW</a:t>
            </a:r>
            <a:r>
              <a:rPr lang="de-DE" sz="2300" dirty="0" smtClean="0"/>
              <a:t> zu </a:t>
            </a:r>
            <a:r>
              <a:rPr lang="de-DE" sz="2300" b="1" dirty="0" smtClean="0"/>
              <a:t>unterschreiben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89640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5. Abschlussarbeiten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4673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5. Abschlussarbeiten</a:t>
            </a:r>
            <a:endParaRPr lang="de-DE" sz="400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Ordnung und Verpackung </a:t>
            </a:r>
            <a:r>
              <a:rPr lang="de-DE" sz="2800" dirty="0"/>
              <a:t>aller </a:t>
            </a:r>
            <a:r>
              <a:rPr lang="de-DE" sz="2800" dirty="0" smtClean="0"/>
              <a:t>Wahlunterlagen: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1: gültige Stimmzettel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(nach Erststimme geordnet und gebündelt)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2: Stimmzettel nur mit Zweitstimme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3: ungekennzeichnete Stimmzettel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4: eingenommene Wahlscheine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5: unbenutzte Stimmzettel</a:t>
            </a: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sp>
        <p:nvSpPr>
          <p:cNvPr id="8" name="Geschweifte Klammer rechts 7"/>
          <p:cNvSpPr/>
          <p:nvPr/>
        </p:nvSpPr>
        <p:spPr bwMode="auto">
          <a:xfrm>
            <a:off x="6570836" y="2489371"/>
            <a:ext cx="936104" cy="2659411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506940" y="3157356"/>
            <a:ext cx="2952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s</a:t>
            </a:r>
            <a:r>
              <a:rPr lang="de-DE" dirty="0" smtClean="0"/>
              <a:t>ind zu versiegeln und mit Wahlbezirksnummer sowie Inhaltsangabe zu versehen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571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5. Abschlussarbeiten</a:t>
            </a:r>
            <a:endParaRPr lang="de-DE" sz="400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522164" y="1512714"/>
            <a:ext cx="9865096" cy="5688186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Übergabe aller Unterlagen und Pakete an Wahlbehörde: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Wahlniederschrift mit </a:t>
            </a:r>
            <a:r>
              <a:rPr lang="de-DE" sz="2300" dirty="0" smtClean="0"/>
              <a:t>Anlagen: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Niederschrift über besondere Vorkommnisse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Stimmzettel der Stapelgruppe 4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Auszählanleitung und Erfassungstabelle</a:t>
            </a:r>
            <a:endParaRPr lang="de-DE" sz="1900" dirty="0"/>
          </a:p>
          <a:p>
            <a:pPr lvl="1">
              <a:spcAft>
                <a:spcPts val="1200"/>
              </a:spcAft>
            </a:pPr>
            <a:r>
              <a:rPr lang="de-DE" sz="2300" dirty="0"/>
              <a:t>Pakete 1 – 5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Wählerverzeichnis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einbehaltene Wahlbenachrichtigungen (entfällt im Falle einer möglichen Stichwahl der Bürgermeisterin oder des </a:t>
            </a:r>
            <a:r>
              <a:rPr lang="de-DE" sz="2300" dirty="0" smtClean="0"/>
              <a:t>Bürgermeisters / der </a:t>
            </a:r>
            <a:r>
              <a:rPr lang="de-DE" sz="2300" dirty="0"/>
              <a:t>Ortsvorsteherin oder des Ortsvorstehers)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sonstige </a:t>
            </a:r>
            <a:r>
              <a:rPr lang="de-DE" sz="2300" dirty="0"/>
              <a:t>zur Verfügung gestellte Unterlagen und Gegenstände</a:t>
            </a:r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65246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de-DE" sz="4000" b="1" dirty="0" smtClean="0"/>
              <a:t>Abschließender Hinweis zu Wahlbeobachtern:</a:t>
            </a:r>
          </a:p>
          <a:p>
            <a:pPr marL="0" indent="0" algn="ctr">
              <a:buNone/>
            </a:pPr>
            <a:endParaRPr lang="de-DE" sz="4000" b="1" dirty="0" smtClean="0"/>
          </a:p>
          <a:p>
            <a:pPr marL="0" indent="0" algn="ctr">
              <a:buNone/>
            </a:pPr>
            <a:r>
              <a:rPr lang="de-DE" dirty="0" smtClean="0"/>
              <a:t>Es ist </a:t>
            </a:r>
            <a:r>
              <a:rPr lang="de-DE" smtClean="0"/>
              <a:t>nicht erlaubt, </a:t>
            </a:r>
            <a:r>
              <a:rPr lang="de-DE" dirty="0" smtClean="0"/>
              <a:t>Niederschriften oder Schnellmeldungen zu fotografieren !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4760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de-DE" sz="4000" b="1" dirty="0" smtClean="0"/>
              <a:t>Herzlichen Dank </a:t>
            </a:r>
            <a:r>
              <a:rPr lang="de-DE" dirty="0" smtClean="0"/>
              <a:t>für Ihr Mitwirken</a:t>
            </a:r>
          </a:p>
          <a:p>
            <a:pPr marL="0" indent="0" algn="ctr">
              <a:buNone/>
            </a:pPr>
            <a:r>
              <a:rPr lang="de-DE" dirty="0" smtClean="0"/>
              <a:t>als Mitglied des Wahlvorstandes</a:t>
            </a:r>
          </a:p>
          <a:p>
            <a:pPr marL="0" indent="0" algn="ctr">
              <a:buNone/>
            </a:pPr>
            <a:r>
              <a:rPr lang="de-DE" dirty="0" smtClean="0"/>
              <a:t>bei der Bundestagswahl!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20.01.2025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2344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5-folienmaster2012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53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53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3168</Words>
  <Application>Microsoft Office PowerPoint</Application>
  <PresentationFormat>Benutzerdefiniert</PresentationFormat>
  <Paragraphs>535</Paragraphs>
  <Slides>66</Slides>
  <Notes>31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66</vt:i4>
      </vt:variant>
    </vt:vector>
  </HeadingPairs>
  <TitlesOfParts>
    <vt:vector size="71" baseType="lpstr">
      <vt:lpstr>Arial</vt:lpstr>
      <vt:lpstr>Arial Narrow</vt:lpstr>
      <vt:lpstr>Calibri</vt:lpstr>
      <vt:lpstr>Symbol</vt:lpstr>
      <vt:lpstr>05-folienmaster2012</vt:lpstr>
      <vt:lpstr>Bundestagswahl 2025</vt:lpstr>
      <vt:lpstr>Inhalt der Schulung</vt:lpstr>
      <vt:lpstr>PowerPoint-Präsentation</vt:lpstr>
      <vt:lpstr>1. Aufgaben des Wahlvorstandes</vt:lpstr>
      <vt:lpstr>1. Aufgaben des Wahlvorstandes</vt:lpstr>
      <vt:lpstr>1. Aufgaben des Wahlvorstandes</vt:lpstr>
      <vt:lpstr>1. Aufgaben des Wahlvorstandes</vt:lpstr>
      <vt:lpstr>1. Aufgaben des Wahlvorstandes</vt:lpstr>
      <vt:lpstr>PowerPoint-Präsentation</vt:lpstr>
      <vt:lpstr>2. Wahlvorbereitung a) im Wahlraum</vt:lpstr>
      <vt:lpstr>2. Wahlvorbereitung a) im Wahlraum</vt:lpstr>
      <vt:lpstr>2. Wahlvorbereitung a) im Wahlraum</vt:lpstr>
      <vt:lpstr>2. Wahlvorbereitung a) im Wahlraum</vt:lpstr>
      <vt:lpstr>2. Wahlvorbereitung a) im Wahlraum</vt:lpstr>
      <vt:lpstr>PowerPoint-Präsentation</vt:lpstr>
      <vt:lpstr>2. Wahlvorbereitung b) vor dem Wahlraum</vt:lpstr>
      <vt:lpstr>PowerPoint-Präsentation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PowerPoint-Präsentation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PowerPoint-Präsentation</vt:lpstr>
      <vt:lpstr>5. Abschlussarbeiten</vt:lpstr>
      <vt:lpstr>5. Abschlussarbeiten</vt:lpstr>
      <vt:lpstr>PowerPoint-Präsentation</vt:lpstr>
      <vt:lpstr>PowerPoint-Präsentation</vt:lpstr>
    </vt:vector>
  </TitlesOfParts>
  <Company>ZIT-BB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Sokol, Christopher</dc:creator>
  <cp:lastModifiedBy>Stolz-Maaske, Katrin</cp:lastModifiedBy>
  <cp:revision>266</cp:revision>
  <dcterms:created xsi:type="dcterms:W3CDTF">2016-11-09T11:44:35Z</dcterms:created>
  <dcterms:modified xsi:type="dcterms:W3CDTF">2025-01-20T15:06:04Z</dcterms:modified>
</cp:coreProperties>
</file>